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5" r:id="rId5"/>
    <p:sldId id="259" r:id="rId6"/>
    <p:sldId id="258" r:id="rId7"/>
    <p:sldId id="266" r:id="rId8"/>
    <p:sldId id="261" r:id="rId9"/>
    <p:sldId id="270" r:id="rId10"/>
    <p:sldId id="263" r:id="rId11"/>
    <p:sldId id="262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478BF-50C4-4D32-8021-1EB93ECC8E55}" v="3335" dt="2018-08-06T19:27:17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281E-D176-4710-8299-6B2B7107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14387-EA10-47C1-8779-FC277AFF3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1BBC-A73B-47FC-A286-A6D79236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9674-C921-4DDE-8CB6-B20A72B2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D4D2-F0FA-4B44-91D4-4B28C1FD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9E3B-36B1-41DB-A7FF-C38D1B49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F6938-0243-4E3F-80EE-34B96B771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13F1-3CA8-4EBE-8857-2E2D5776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1613-FEBF-4DB1-BB69-0420D89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1CB9-79E9-4181-9A3F-60599C7C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4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FAA1-B1BE-4BF6-8A68-1500295C2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D84FD-DD9D-4F13-8465-75EB8880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09AB-FD8B-4D70-8FFB-6C2A8331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88188-FD7D-4FC9-832E-E172C842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E5D0-15CF-4ED8-9102-0074D36D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95CD-439A-4D84-B3FE-AA8753DD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1423-F35A-444E-B364-464C6A43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22DD-FE0A-489C-B730-1B295552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9B1D2-098A-4129-A550-C1C8250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49B0-297D-4674-9397-B0AD808D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BF6F-9A0C-4283-BF93-92B5D223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C2C7-6745-4B28-93A6-46DEAB50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051A-7498-48E3-8963-EA5F66DF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BCE7-E293-4477-9E84-AE1D35E0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A51C-0356-4C5D-AB24-3710EF08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AFC9-45DD-476E-8AF5-5B90F156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3CC7-1E06-474A-984A-442E8A75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4BE1A-43E7-4F65-817B-2A1D4886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F808-1972-458E-9CAE-34A839D0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BB370-5982-4D26-AD38-FB1DDCC9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14751-2DD1-4E5E-97E1-89E120C3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D0DD-1BFA-44D6-A51B-4A0845CF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CB38-0D90-4F31-A9E5-8A4D3210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29FFB-D77F-4AFB-A140-E87AE95A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69A0A-2BA4-48C4-8350-B316FA098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BD6D5-8F6D-4A73-A286-5CCB5378D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B4B5F-75FC-4D25-B71F-4C068A09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8525A-84FC-4AA0-9EF5-3C6B22F2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F1079-C162-456E-8F0D-BECEB584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4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6DCD-7DD4-442F-85E1-A51D647F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B4235-DBB8-4D14-8EF5-105E1FB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86C45-033F-465F-8864-CD4822BE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A494A-714E-4F2B-852E-5E56093F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8B783-4D1E-4A1F-9A35-6E93989E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15668-61D7-4103-9659-D6755F55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01D38-50E2-40E7-B20D-80003471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7980-57A9-49F0-838B-BEB186F1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D242-BF6D-40ED-AF5D-74A6B2F1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0E0AF-7FC3-488A-9529-65155DC0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86E7B-3BFF-4D59-B871-EDB9FB1C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C3228-31B5-4418-8EC2-C89FBE3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7FEC-64E6-44B4-A6F6-D71CAF84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BEE-EBB0-4EDA-A113-F20AD086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79BD0-7C65-4075-AFA3-1CC74B193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74BED-4EC1-4EAE-8F04-B74803BA3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CFBD3-3D03-4EC3-8D8C-9EA1A835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5CEE9-F97B-430D-B04F-D038CB44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49A60-5DEF-4350-B8B4-7E6DEF06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D0EF0-42D7-4A5C-A4DD-B5283A8A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958DC-7F4D-40DE-9622-F83FE9EA1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16ED3-7358-4F71-8DD2-DD4880AEF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DEF5-A26C-4D13-9D1D-E094B7FC845D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A08C-0E39-441D-917D-AE3F3D7F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355E-775E-4E72-ACBE-DC69EC5A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wnc.org/default.aspx" TargetMode="External"/><Relationship Id="rId2" Type="http://schemas.openxmlformats.org/officeDocument/2006/relationships/hyperlink" Target="mailto:membership.naswnc@socialworke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64CE8-9897-4D89-A897-AC68C8BB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12192000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964DA-A926-4287-8602-50441F402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129"/>
            <a:ext cx="9144000" cy="2180493"/>
          </a:xfrm>
        </p:spPr>
        <p:txBody>
          <a:bodyPr>
            <a:normAutofit/>
          </a:bodyPr>
          <a:lstStyle/>
          <a:p>
            <a:r>
              <a:rPr lang="en-US" sz="3600" dirty="0"/>
              <a:t>National Association of Social Workers </a:t>
            </a:r>
            <a:br>
              <a:rPr lang="en-US" sz="3600" dirty="0"/>
            </a:br>
            <a:r>
              <a:rPr lang="en-US" sz="3600" dirty="0"/>
              <a:t>North Carolina Chapter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18367-5FCF-43E1-AD32-1272DE154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0812" y="4571999"/>
            <a:ext cx="5927187" cy="15896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Angel Webster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JMSW Student</a:t>
            </a:r>
          </a:p>
          <a:p>
            <a:r>
              <a:rPr lang="en-US" dirty="0"/>
              <a:t>NASW-NC Graduate Student Representative</a:t>
            </a:r>
          </a:p>
          <a:p>
            <a:r>
              <a:rPr lang="en-US" dirty="0"/>
              <a:t>JMSW/NASW Student Liaison </a:t>
            </a:r>
          </a:p>
          <a:p>
            <a:r>
              <a:rPr lang="en-US" dirty="0"/>
              <a:t>JMSW Student Org Advocacy Coordinator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37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FFC6-A11C-4AA1-9D10-2BB8CE13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Scholarships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BF07-DF3D-4E94-A5E0-8C294A31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Social Worker of the Year</a:t>
            </a:r>
          </a:p>
          <a:p>
            <a:r>
              <a:rPr lang="en-US" sz="2400"/>
              <a:t>Myrna Miller Wellons Advocacy Award </a:t>
            </a:r>
          </a:p>
          <a:p>
            <a:r>
              <a:rPr lang="en-US" sz="2400"/>
              <a:t>Conference Scholarship Award </a:t>
            </a:r>
          </a:p>
          <a:p>
            <a:r>
              <a:rPr lang="en-US" sz="2400"/>
              <a:t>Presidents Award, $1000 awarded to an MSW Student</a:t>
            </a:r>
          </a:p>
          <a:p>
            <a:r>
              <a:rPr lang="en-US" sz="2400"/>
              <a:t>Recent winner from JMSW Program </a:t>
            </a:r>
          </a:p>
          <a:p>
            <a:r>
              <a:rPr lang="en-US" sz="2400"/>
              <a:t>Winners in past years 2008, 2009, and 2011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40C51A3-5587-42C5-9EA7-9A2DD3B4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142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29D9-3B6A-48AB-85CE-A5CD89D7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A0D8-65FC-4684-AE1D-93597421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7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free research library to member – 25 International databases</a:t>
            </a:r>
          </a:p>
          <a:p>
            <a:r>
              <a:rPr lang="en-US" dirty="0"/>
              <a:t>Access to the Code of Ethics</a:t>
            </a:r>
          </a:p>
          <a:p>
            <a:r>
              <a:rPr lang="en-US" dirty="0"/>
              <a:t>Step-by-step advice on how to connect with legislators </a:t>
            </a:r>
          </a:p>
          <a:p>
            <a:r>
              <a:rPr lang="en-US" dirty="0"/>
              <a:t>List of lobbying Do’s and Don’ts </a:t>
            </a:r>
          </a:p>
          <a:p>
            <a:r>
              <a:rPr lang="en-US" dirty="0"/>
              <a:t>Membership fees are not tax deductible</a:t>
            </a:r>
          </a:p>
          <a:p>
            <a:r>
              <a:rPr lang="en-US" dirty="0"/>
              <a:t>Donations ARE tax deductible and 100% of all donations goes towards awards and scholarships</a:t>
            </a:r>
          </a:p>
          <a:p>
            <a:r>
              <a:rPr lang="en-US" dirty="0"/>
              <a:t>Information on loan repayment and forgiveness </a:t>
            </a:r>
          </a:p>
          <a:p>
            <a:r>
              <a:rPr lang="en-US" dirty="0"/>
              <a:t>Loan options for pursuing a social service profession </a:t>
            </a:r>
          </a:p>
          <a:p>
            <a:r>
              <a:rPr lang="en-US" dirty="0"/>
              <a:t>Listings of internet scholarship search engines </a:t>
            </a:r>
          </a:p>
          <a:p>
            <a:r>
              <a:rPr lang="en-US" b="1" i="1" u="sng" dirty="0"/>
              <a:t>Fall Exam Prep: October 27</a:t>
            </a:r>
            <a:r>
              <a:rPr lang="en-US" b="1" i="1" u="sng" baseline="30000" dirty="0"/>
              <a:t>th</a:t>
            </a:r>
            <a:r>
              <a:rPr lang="en-US" b="1" i="1" u="sng" dirty="0"/>
              <a:t>, 10am, $99 for members, register by 10/5/18</a:t>
            </a:r>
          </a:p>
        </p:txBody>
      </p:sp>
    </p:spTree>
    <p:extLst>
      <p:ext uri="{BB962C8B-B14F-4D97-AF65-F5344CB8AC3E}">
        <p14:creationId xmlns:p14="http://schemas.microsoft.com/office/powerpoint/2010/main" val="206215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7B8D3-88C4-49D4-B60E-853A7D6A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How Do I Join?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27916-F542-4DE2-9588-4E61DBE5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400" dirty="0"/>
              <a:t>Contact </a:t>
            </a:r>
          </a:p>
          <a:p>
            <a:pPr>
              <a:buNone/>
              <a:defRPr/>
            </a:pPr>
            <a:r>
              <a:rPr lang="en-US" sz="2400" dirty="0"/>
              <a:t>Seth Maid, MSW</a:t>
            </a:r>
          </a:p>
          <a:p>
            <a:pPr>
              <a:buNone/>
              <a:defRPr/>
            </a:pPr>
            <a:r>
              <a:rPr lang="en-US" sz="2400" dirty="0"/>
              <a:t>Director of Membership and Communication</a:t>
            </a:r>
          </a:p>
          <a:p>
            <a:pPr>
              <a:buNone/>
              <a:defRPr/>
            </a:pPr>
            <a:r>
              <a:rPr lang="en-US" sz="2400" dirty="0">
                <a:hlinkClick r:id="rId2"/>
              </a:rPr>
              <a:t>membership.naswnc@socialworkers.org</a:t>
            </a: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400" dirty="0"/>
              <a:t>Or visit</a:t>
            </a:r>
          </a:p>
          <a:p>
            <a:pPr>
              <a:buNone/>
              <a:defRPr/>
            </a:pPr>
            <a:r>
              <a:rPr lang="en-US" sz="2400" dirty="0">
                <a:hlinkClick r:id="rId3"/>
              </a:rPr>
              <a:t>https://www.naswnc.org/default.aspx</a:t>
            </a: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C5B5DBFC-639A-4A97-81F7-0F689E55D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" y="4322247"/>
            <a:ext cx="2604516" cy="2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777C4-463A-416C-8FEE-D18A46AF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3763925"/>
            <a:ext cx="10184219" cy="2647507"/>
          </a:xfrm>
        </p:spPr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 up with us and become a member of NASW, YOUR professional social work association!</a:t>
            </a:r>
          </a:p>
          <a:p>
            <a:pPr algn="ctr">
              <a:defRPr/>
            </a:pPr>
            <a:r>
              <a:rPr lang="en-US" sz="5900" dirty="0">
                <a:latin typeface="Calibri" panose="020F0502020204030204" pitchFamily="34" charset="0"/>
              </a:rPr>
              <a:t>JOIN TODAY!</a:t>
            </a:r>
          </a:p>
          <a:p>
            <a:pPr algn="ctr">
              <a:defRPr/>
            </a:pPr>
            <a:r>
              <a:rPr lang="en-US" sz="5900" u="sng" dirty="0">
                <a:solidFill>
                  <a:schemeClr val="accent6"/>
                </a:solidFill>
                <a:latin typeface="Calibri" panose="020F0502020204030204" pitchFamily="34" charset="0"/>
              </a:rPr>
              <a:t>socialworkers.org</a:t>
            </a:r>
            <a:r>
              <a:rPr lang="en-US" sz="59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4526-27DE-41D0-8140-1133B42F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17021"/>
          <a:stretch>
            <a:fillRect/>
          </a:stretch>
        </p:blipFill>
        <p:spPr bwMode="auto">
          <a:xfrm>
            <a:off x="3113381" y="1669423"/>
            <a:ext cx="6778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5DF26-DF0A-4F3C-B93A-9237D4ACC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4" y="446568"/>
            <a:ext cx="8965020" cy="12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FF831-5BA1-4852-92C3-A9C5FB52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NASW-NC Mission Statement and Vision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65FECAB-4400-4361-8D17-C91E2611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Mission: “NASW is a membership organization that promotes, develops and protects the practice of social work and social workers. NASW also seeks to enhance the effective functioning and well-being of individuals, families and communities through its work and through its advocacy”.</a:t>
            </a:r>
          </a:p>
          <a:p>
            <a:endParaRPr lang="en-US" sz="2400" dirty="0"/>
          </a:p>
          <a:p>
            <a:r>
              <a:rPr lang="en-US" sz="2400" dirty="0"/>
              <a:t>Vision: “To be a vital part of every professional social worker in North Carolina”.</a:t>
            </a:r>
          </a:p>
        </p:txBody>
      </p:sp>
    </p:spTree>
    <p:extLst>
      <p:ext uri="{BB962C8B-B14F-4D97-AF65-F5344CB8AC3E}">
        <p14:creationId xmlns:p14="http://schemas.microsoft.com/office/powerpoint/2010/main" val="1944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222C-887A-40A7-91A5-442CE17D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NASW History and Membership </a:t>
            </a:r>
          </a:p>
        </p:txBody>
      </p:sp>
      <p:cxnSp>
        <p:nvCxnSpPr>
          <p:cNvPr id="1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3D4-0C49-4813-8302-2DD1533D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dirty="0"/>
              <a:t>Founded in 1955</a:t>
            </a:r>
          </a:p>
          <a:p>
            <a:r>
              <a:rPr lang="en-US" dirty="0"/>
              <a:t>The largest membership </a:t>
            </a:r>
            <a:br>
              <a:rPr lang="en-US" dirty="0"/>
            </a:br>
            <a:r>
              <a:rPr lang="en-US" dirty="0"/>
              <a:t>organization of professional social workers in the world</a:t>
            </a:r>
          </a:p>
          <a:p>
            <a:r>
              <a:rPr lang="en-US" dirty="0"/>
              <a:t>125,000 members</a:t>
            </a:r>
          </a:p>
          <a:p>
            <a:r>
              <a:rPr lang="en-US" dirty="0"/>
              <a:t>55 chapters </a:t>
            </a:r>
          </a:p>
          <a:p>
            <a:endParaRPr lang="en-US" sz="1800" dirty="0"/>
          </a:p>
        </p:txBody>
      </p:sp>
      <p:pic>
        <p:nvPicPr>
          <p:cNvPr id="4" name="Picture 3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F4FB18B7-B9E6-47A5-9C4B-34DE61B35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202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5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88E0-F549-4D86-AE8C-3B67206B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Chapter History and Membership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021CCCB-E868-4AB8-B593-82D1238F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0" y="3925230"/>
            <a:ext cx="8597590" cy="2865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A397-32BE-4B61-A65B-2C60882A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4,600+ members, 240+ international</a:t>
            </a:r>
          </a:p>
          <a:p>
            <a:r>
              <a:rPr lang="en-US" dirty="0"/>
              <a:t>7 Conferences and Networking Opportunities</a:t>
            </a:r>
          </a:p>
          <a:p>
            <a:r>
              <a:rPr lang="en-US" dirty="0"/>
              <a:t>15 Local Program Units</a:t>
            </a:r>
          </a:p>
          <a:p>
            <a:r>
              <a:rPr lang="en-US" dirty="0"/>
              <a:t>Practice Area Networks (Clinical, LGBTQ, Military, School SW, Integrated Care, Macro…)</a:t>
            </a:r>
          </a:p>
          <a:p>
            <a:r>
              <a:rPr lang="en-US" dirty="0"/>
              <a:t>Leadership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7E07A-5BE7-4230-A8E9-59621F2C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Top 5 Reasons to Join NASW-NC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D1CE-59A2-4FBC-BCAB-86750404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1) Professional development resources</a:t>
            </a:r>
          </a:p>
          <a:p>
            <a:r>
              <a:rPr lang="en-US" sz="2400" dirty="0"/>
              <a:t>2) Insurance &amp; risk management resources</a:t>
            </a:r>
          </a:p>
          <a:p>
            <a:r>
              <a:rPr lang="en-US" sz="2400" dirty="0"/>
              <a:t>3) Networking</a:t>
            </a:r>
          </a:p>
          <a:p>
            <a:r>
              <a:rPr lang="en-US" sz="2400" dirty="0"/>
              <a:t>4) Advocacy </a:t>
            </a:r>
          </a:p>
          <a:p>
            <a:r>
              <a:rPr lang="en-US" sz="2400" dirty="0"/>
              <a:t>5) Discounted membership rates</a:t>
            </a:r>
          </a:p>
        </p:txBody>
      </p:sp>
    </p:spTree>
    <p:extLst>
      <p:ext uri="{BB962C8B-B14F-4D97-AF65-F5344CB8AC3E}">
        <p14:creationId xmlns:p14="http://schemas.microsoft.com/office/powerpoint/2010/main" val="404272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ED6-CD14-4C70-A6FA-2FC18EFE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 Dues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49FE3-2CE7-4F6E-A6CE-C3650BDC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Membership Dues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8E960-F99A-4373-995D-F41254C24B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BSW: $57 a year</a:t>
            </a:r>
          </a:p>
          <a:p>
            <a:r>
              <a:rPr lang="en-US" b="1" i="1" u="sng" dirty="0"/>
              <a:t>MSW: $57 a year</a:t>
            </a:r>
          </a:p>
          <a:p>
            <a:r>
              <a:rPr lang="en-US" dirty="0"/>
              <a:t>Doctoral: $170 a year</a:t>
            </a:r>
          </a:p>
          <a:p>
            <a:r>
              <a:rPr lang="en-US" dirty="0"/>
              <a:t>Transitional: First year $110</a:t>
            </a:r>
          </a:p>
          <a:p>
            <a:pPr marL="0" indent="0">
              <a:buNone/>
            </a:pPr>
            <a:r>
              <a:rPr lang="en-US" dirty="0"/>
              <a:t>                       Second year $110</a:t>
            </a:r>
          </a:p>
          <a:p>
            <a:pPr marL="0" indent="0">
              <a:buNone/>
            </a:pPr>
            <a:r>
              <a:rPr lang="en-US" dirty="0"/>
              <a:t>                        Third year: $170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4D456-1E82-4CA1-9997-D70A2D9EC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Regular membership Dues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F8700-3BF3-4A55-9E16-4CE4E94F5F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BSW: $150 a year</a:t>
            </a:r>
          </a:p>
          <a:p>
            <a:r>
              <a:rPr lang="en-US" dirty="0"/>
              <a:t>Regular: $225 a year</a:t>
            </a:r>
          </a:p>
          <a:p>
            <a:r>
              <a:rPr lang="en-US" dirty="0"/>
              <a:t>Unemployed, Retired and Hardship: $70 a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C15B01-987B-4B00-9C04-7A056F65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4" y="4522950"/>
            <a:ext cx="4684542" cy="23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678DC-ACFA-4B1A-B071-F147CB5A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Cost of Your Education and Licensure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2201-69EF-4AE3-A0D7-2F751A6A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1" dirty="0"/>
              <a:t>MSW Degree at UNC Chapel Hill</a:t>
            </a:r>
          </a:p>
          <a:p>
            <a:r>
              <a:rPr lang="en-US" sz="1900" b="1" dirty="0"/>
              <a:t>2 Years Tuition </a:t>
            </a:r>
            <a:r>
              <a:rPr lang="en-US" sz="1900" dirty="0"/>
              <a:t>≈</a:t>
            </a:r>
            <a:r>
              <a:rPr lang="en-US" sz="1900" b="1" dirty="0"/>
              <a:t> $32,024 - $65,946</a:t>
            </a:r>
          </a:p>
          <a:p>
            <a:pPr marL="365760" lvl="1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Licensure</a:t>
            </a:r>
          </a:p>
          <a:p>
            <a:r>
              <a:rPr lang="en-US" sz="1900" b="1" dirty="0"/>
              <a:t>Application: $115</a:t>
            </a:r>
          </a:p>
          <a:p>
            <a:r>
              <a:rPr lang="en-US" sz="1900" b="1" dirty="0"/>
              <a:t>Renewal: $140-150</a:t>
            </a:r>
          </a:p>
          <a:p>
            <a:r>
              <a:rPr lang="en-US" sz="1900" b="1" dirty="0"/>
              <a:t>100 hours of Clinical Supervision: $5,000+</a:t>
            </a:r>
          </a:p>
          <a:p>
            <a:r>
              <a:rPr lang="en-US" sz="1900" b="1" dirty="0"/>
              <a:t>ASWB Clinical Exam: $40 processing fee + $260 exam fee</a:t>
            </a:r>
          </a:p>
          <a:p>
            <a:r>
              <a:rPr lang="en-US" sz="1900" b="1" dirty="0"/>
              <a:t>40 hours of CEU’s every 2 years: $150-$600 (NASW members have access to free and discounted CEU’s)</a:t>
            </a:r>
          </a:p>
          <a:p>
            <a:pPr marL="0" indent="0">
              <a:buNone/>
            </a:pPr>
            <a:r>
              <a:rPr lang="en-US" sz="1900" b="1" dirty="0"/>
              <a:t>Total ≈ $5,750 – $6,165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Total = $37,774 – $72,111+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934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E9226-0F0D-406C-A580-1C8D8CCF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Local Program Units and Continuing Education Units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33C1-24C5-4107-8E4C-C2DE8493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LPU’S: </a:t>
            </a:r>
          </a:p>
          <a:p>
            <a:r>
              <a:rPr lang="en-US" sz="2200" dirty="0"/>
              <a:t>15 Units in the State</a:t>
            </a:r>
          </a:p>
          <a:p>
            <a:r>
              <a:rPr lang="en-US" sz="2200" dirty="0"/>
              <a:t>Local Units in Guilford County and Forsyth County </a:t>
            </a:r>
          </a:p>
          <a:p>
            <a:r>
              <a:rPr lang="en-US" sz="2200" dirty="0"/>
              <a:t>At UNCG: Jennifer Cobb-Guilford LPU</a:t>
            </a:r>
          </a:p>
          <a:p>
            <a:pPr marL="0" indent="0">
              <a:buNone/>
            </a:pPr>
            <a:r>
              <a:rPr lang="en-US" sz="2200" dirty="0"/>
              <a:t>                    Michael Thull-Forsyth LPU</a:t>
            </a:r>
          </a:p>
          <a:p>
            <a:pPr marL="0" indent="0">
              <a:buNone/>
            </a:pPr>
            <a:r>
              <a:rPr lang="en-US" sz="2200" dirty="0"/>
              <a:t>CEU’S:</a:t>
            </a:r>
          </a:p>
          <a:p>
            <a:r>
              <a:rPr lang="en-US" sz="2200" dirty="0"/>
              <a:t>Classes are open to both members and non-members</a:t>
            </a:r>
          </a:p>
          <a:p>
            <a:r>
              <a:rPr lang="en-US" sz="2200" dirty="0"/>
              <a:t>Members receive discounted rates on classes</a:t>
            </a:r>
          </a:p>
          <a:p>
            <a:r>
              <a:rPr lang="en-US" sz="2200" dirty="0"/>
              <a:t>You do not have to have a license to attend, but a license is needed to obtain continuing education credits</a:t>
            </a:r>
          </a:p>
        </p:txBody>
      </p:sp>
    </p:spTree>
    <p:extLst>
      <p:ext uri="{BB962C8B-B14F-4D97-AF65-F5344CB8AC3E}">
        <p14:creationId xmlns:p14="http://schemas.microsoft.com/office/powerpoint/2010/main" val="4797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F75E-2237-4169-9D92-E988AC2A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CEU Events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4848-B79D-415D-8CAF-02A37DA5A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Guilford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D28F4-60D5-4D67-A967-5CD071D92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Saturday of each month</a:t>
            </a:r>
          </a:p>
          <a:p>
            <a:r>
              <a:rPr lang="en-US" dirty="0"/>
              <a:t>10am-12:30pm</a:t>
            </a:r>
          </a:p>
          <a:p>
            <a:r>
              <a:rPr lang="en-US" dirty="0"/>
              <a:t>$30 non-members</a:t>
            </a:r>
          </a:p>
          <a:p>
            <a:r>
              <a:rPr lang="en-US" dirty="0"/>
              <a:t>$10 members</a:t>
            </a:r>
          </a:p>
          <a:p>
            <a:r>
              <a:rPr lang="en-US" dirty="0"/>
              <a:t>Next Class: August 25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GCSTOP: “Meet Me Where I Am”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B3F4E-0A8F-4FEA-B2A8-7C7D22BA1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Forsyth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C4309-342A-4F21-9197-06D5986CD1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Free for members</a:t>
            </a:r>
          </a:p>
          <a:p>
            <a:r>
              <a:rPr lang="en-US" dirty="0"/>
              <a:t>$30 non-members</a:t>
            </a:r>
          </a:p>
          <a:p>
            <a:r>
              <a:rPr lang="en-US" dirty="0"/>
              <a:t>Next Class: October 6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Forsyth Tech Community College</a:t>
            </a:r>
          </a:p>
          <a:p>
            <a:pPr marL="0" indent="0">
              <a:buNone/>
            </a:pPr>
            <a:r>
              <a:rPr lang="en-US" dirty="0"/>
              <a:t>9:45am-12pm</a:t>
            </a:r>
          </a:p>
          <a:p>
            <a:pPr marL="0" indent="0">
              <a:buNone/>
            </a:pPr>
            <a:r>
              <a:rPr lang="en-US" dirty="0"/>
              <a:t>“Sex offender treatment in civil confinement”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8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644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National Association of Social Workers  North Carolina Chapter</vt:lpstr>
      <vt:lpstr>NASW-NC Mission Statement and Vision </vt:lpstr>
      <vt:lpstr>NASW History and Membership </vt:lpstr>
      <vt:lpstr>NC Chapter History and Membership </vt:lpstr>
      <vt:lpstr>Top 5 Reasons to Join NASW-NC</vt:lpstr>
      <vt:lpstr>Membership Dues</vt:lpstr>
      <vt:lpstr>Cost of Your Education and Licensure</vt:lpstr>
      <vt:lpstr>Local Program Units and Continuing Education Units</vt:lpstr>
      <vt:lpstr>Upcoming CEU Events </vt:lpstr>
      <vt:lpstr>Scholarships and Awards</vt:lpstr>
      <vt:lpstr>Other Member Benefits</vt:lpstr>
      <vt:lpstr>How Do I Join?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of Social Workers  North Carolina Chapter</dc:title>
  <dc:creator>Angel Webster</dc:creator>
  <cp:lastModifiedBy>Beverly Eleanor Lucas</cp:lastModifiedBy>
  <cp:revision>1</cp:revision>
  <dcterms:created xsi:type="dcterms:W3CDTF">2018-08-06T19:01:12Z</dcterms:created>
  <dcterms:modified xsi:type="dcterms:W3CDTF">2018-08-09T15:17:06Z</dcterms:modified>
</cp:coreProperties>
</file>