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81" r:id="rId3"/>
    <p:sldId id="289" r:id="rId4"/>
    <p:sldId id="282" r:id="rId5"/>
    <p:sldId id="283" r:id="rId6"/>
    <p:sldId id="284" r:id="rId7"/>
    <p:sldId id="290" r:id="rId8"/>
    <p:sldId id="287" r:id="rId9"/>
    <p:sldId id="286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5702" autoAdjust="0"/>
  </p:normalViewPr>
  <p:slideViewPr>
    <p:cSldViewPr snapToGrid="0">
      <p:cViewPr varScale="1">
        <p:scale>
          <a:sx n="57" d="100"/>
          <a:sy n="57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288E8-8A35-4048-A083-EA8319B9BE1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DD156-E288-4365-8782-DBD74E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Triad based off LEA</a:t>
            </a:r>
          </a:p>
          <a:p>
            <a:pPr marL="228600" indent="-228600">
              <a:buAutoNum type="arabicPeriod"/>
            </a:pPr>
            <a:r>
              <a:rPr lang="en-US" dirty="0"/>
              <a:t>Healthy female</a:t>
            </a:r>
          </a:p>
          <a:p>
            <a:pPr marL="228600" indent="-228600">
              <a:buAutoNum type="arabicPeriod"/>
            </a:pPr>
            <a:r>
              <a:rPr lang="en-US" dirty="0"/>
              <a:t>FAT-then in between</a:t>
            </a:r>
          </a:p>
          <a:p>
            <a:pPr marL="228600" indent="-228600">
              <a:buAutoNum type="arabicPeriod"/>
            </a:pPr>
            <a:r>
              <a:rPr lang="en-US" dirty="0"/>
              <a:t>Research in elites and eating 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DD156-E288-4365-8782-DBD74EAC34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8A96-757C-45BA-8466-3E81A5DE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DFFC2-39D8-4B3A-83DC-7743C0097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5A1C6-D69A-4F94-BEF6-A92CFD4E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73A5A-084D-47AD-990E-256D10C1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67E3C-6F83-4698-B7F8-0B6B78C5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8B9A-40AD-4A1D-834D-08E377B1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B0910-7A06-4EF8-8B64-5411B65C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E158B-18E8-47AF-9A10-05666775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0CAF-513F-4B71-8A02-1B3694F3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9A611-CE30-4CF1-B5EB-432507D2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0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69948-CDC9-4568-B643-9E1C6A145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950027"/>
            <a:ext cx="2628900" cy="5226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1607B-545E-4754-B966-17A3C21D5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950027"/>
            <a:ext cx="7734300" cy="5226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6C61-B667-4727-BFD9-214DECF7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6D73-6CBE-41C5-81AC-A8F887CC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13863-77A0-4A2C-B08E-0748E698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E9DB-D92D-4BBA-9A65-F47D644A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4B184-4E86-475C-9FE7-8779B1F6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FD736-89CD-4100-BE55-21BCE5B6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4B9FD-88D7-4A35-9303-88A01F3F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BEC32-E2E6-4010-AF65-1A7F60B4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F52D-D6A3-430A-A8E7-78BCE30A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3C336-FE29-480A-81CC-2E511CF9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250B-5D00-4862-B9AF-1F515094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1E8F-0856-4040-86F9-441408E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FD6B0-19E2-42A0-86E4-C91FC27B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E74A-56DE-4345-9836-6DB47EB4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278"/>
            <a:ext cx="10515600" cy="1091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4C1C-D40A-49B6-AD2A-112E3B6FB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1939"/>
            <a:ext cx="5181600" cy="388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040D8-3CE0-4109-89B0-3BB65262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1939"/>
            <a:ext cx="5181600" cy="388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B411D-36EC-4CA0-8B18-553B719D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7B8ED-0FC4-4AEF-8333-971DC9EF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9E1F3-1028-4028-BDCD-40FC797F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E6A2-F3AF-4052-A850-885143CC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1268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4BD7D-122A-4698-8CFD-251982179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E6E36-AE51-474E-8BA5-588E73035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06727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EC133-3590-46AF-8D45-0C0F7DC2A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C0DA1-8312-42C8-8091-3D4AD381C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006727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9ADEF-6B53-442E-B063-5DD1A31F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F1418-AC14-4023-B180-AB34303F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D1617-D0DA-4A33-9214-8CA1C16F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0FCA-EC7E-44FE-9C27-32F226F4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1A376-C50F-4EE8-BB9C-AB20C992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B8F1F-2523-4C0B-8AD4-C6FFA8B1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F433-2AEF-43FC-94F3-47ED94C4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5F49D-7676-4CBD-815D-FA837B34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081DD-D1D3-4D4C-A90F-32D62FCC2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82DF5-3530-4EEE-A958-B37EC690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040F-9853-49DB-BC66-27F89D54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2767"/>
            <a:ext cx="3932237" cy="1240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93A0-3A4C-49AC-B1CB-89E2C31F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249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45F42-C5DC-467B-BB21-051ADE95F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49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E1B68-7F95-4769-A317-88296D9C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01590-E5B8-49D0-8588-95F107B9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1E478-00AB-43BE-B0B3-D95C8842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31EB-D447-45B4-8E72-F11FC85C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6276"/>
            <a:ext cx="3932237" cy="1297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CE25A-2D46-4E23-A01B-61381115D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72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86948-FA21-4DED-92E3-DFC2FF329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2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99C9-8C44-4541-A980-05E43D38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360DD-80FC-4E05-9978-EFCD084E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D7A19-F05E-4EAD-A149-D6237A67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5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F123-6133-49AB-8FBD-F2A89024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041"/>
            <a:ext cx="10515600" cy="1114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8B69B-5F3D-4AB6-9FF3-D0BBBE476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7565"/>
            <a:ext cx="10515600" cy="384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981C-CEE5-4EAE-B425-5FF98C39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0D2C-0031-476A-95BD-456F210E52F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C5F58-A7EE-4995-B5DC-0C5093D60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6DA6-E997-4BA2-8007-7493EF5EF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0943-6243-4373-A8D1-08DAD5A6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1736DA-70A1-4632-B272-96E6CD67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718" y="1970087"/>
            <a:ext cx="11358563" cy="17500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Female Athlete Triad Risk Among Active Premenopausal Women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3736E1-C338-4984-BDF8-5E7401EB7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3438"/>
            <a:ext cx="9144000" cy="84772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Samantha Goldenstein, M.S., CSCS</a:t>
            </a:r>
          </a:p>
        </p:txBody>
      </p:sp>
    </p:spTree>
    <p:extLst>
      <p:ext uri="{BB962C8B-B14F-4D97-AF65-F5344CB8AC3E}">
        <p14:creationId xmlns:p14="http://schemas.microsoft.com/office/powerpoint/2010/main" val="95494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7EB9-438D-46AC-AA5F-F864772F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7145"/>
            <a:ext cx="10515600" cy="31498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26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F4D8-A1BA-46D9-B27D-7C23F0D1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Female Athlete Triad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2ECDF0-E6C6-4701-80CD-86D3906F3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1033" y="2327275"/>
            <a:ext cx="6649933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9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B7D7-0A7D-46B9-9B6E-41FEBACA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27E3-9D11-4FC4-9E9E-A45DBB26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5"/>
            <a:ext cx="10515600" cy="40876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18-40 years old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Premenopausal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Must meet one of the following requirements:</a:t>
            </a:r>
          </a:p>
          <a:p>
            <a:pPr lvl="1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75 min of vigorous aerobic activity</a:t>
            </a:r>
          </a:p>
          <a:p>
            <a:pPr lvl="1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150 min of moderate aerobic activity 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days of resistance training per week</a:t>
            </a:r>
          </a:p>
          <a:p>
            <a:pPr lvl="1"/>
            <a:endParaRPr lang="en-US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2ADF3-A129-4AFA-8870-7FCDC862C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798" y="913174"/>
            <a:ext cx="393835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B7D7-0A7D-46B9-9B6E-41FEBACA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27E3-9D11-4FC4-9E9E-A45DBB26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5"/>
            <a:ext cx="10515600" cy="40876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Qualtrics survey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Self-reported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Activity category (recreational or competitive)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Medical diagnosis of conditions associated with the Triad</a:t>
            </a:r>
          </a:p>
          <a:p>
            <a:pPr marL="914400" lvl="2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International Physical Activity Questionnaire (IPAQ)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Physical activity for the last 7 days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Low Energy Availability Questionnaire (LEAF-Q)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Assessed injuries, gastrointestinal and menstrual function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BEDB4-4EC6-4865-87FE-284607BE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65" y="983976"/>
            <a:ext cx="3482232" cy="23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0CED-B1FA-421A-AB2C-B3E29512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Subject Demographics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048B4DE-3442-4CD2-86EE-658B9E205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98914"/>
              </p:ext>
            </p:extLst>
          </p:nvPr>
        </p:nvGraphicFramePr>
        <p:xfrm>
          <a:off x="838200" y="2454442"/>
          <a:ext cx="9951720" cy="322413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17240">
                  <a:extLst>
                    <a:ext uri="{9D8B030D-6E8A-4147-A177-3AD203B41FA5}">
                      <a16:colId xmlns:a16="http://schemas.microsoft.com/office/drawing/2014/main" val="2921945341"/>
                    </a:ext>
                  </a:extLst>
                </a:gridCol>
                <a:gridCol w="3317240">
                  <a:extLst>
                    <a:ext uri="{9D8B030D-6E8A-4147-A177-3AD203B41FA5}">
                      <a16:colId xmlns:a16="http://schemas.microsoft.com/office/drawing/2014/main" val="3274836399"/>
                    </a:ext>
                  </a:extLst>
                </a:gridCol>
                <a:gridCol w="3317240">
                  <a:extLst>
                    <a:ext uri="{9D8B030D-6E8A-4147-A177-3AD203B41FA5}">
                      <a16:colId xmlns:a16="http://schemas.microsoft.com/office/drawing/2014/main" val="1969649273"/>
                    </a:ext>
                  </a:extLst>
                </a:gridCol>
              </a:tblGrid>
              <a:tr h="8381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Recreational Athlete </a:t>
                      </a:r>
                    </a:p>
                    <a:p>
                      <a:pPr algn="ctr"/>
                      <a:r>
                        <a:rPr lang="en-US" dirty="0"/>
                        <a:t> (n=521)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Competitive Athlete</a:t>
                      </a:r>
                    </a:p>
                    <a:p>
                      <a:pPr algn="ctr"/>
                      <a:r>
                        <a:rPr lang="en-US" dirty="0"/>
                        <a:t>(n=131)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28638"/>
                  </a:ext>
                </a:extLst>
              </a:tr>
              <a:tr h="485607">
                <a:tc>
                  <a:txBody>
                    <a:bodyPr/>
                    <a:lstStyle/>
                    <a:p>
                      <a:r>
                        <a:rPr lang="en-US" dirty="0"/>
                        <a:t>Age (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25.01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6.36*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29.85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9.33*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058057"/>
                  </a:ext>
                </a:extLst>
              </a:tr>
              <a:tr h="485607">
                <a:tc>
                  <a:txBody>
                    <a:bodyPr/>
                    <a:lstStyle/>
                    <a:p>
                      <a:r>
                        <a:rPr lang="en-US" dirty="0"/>
                        <a:t>Height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163.83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8.76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166.17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6.90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66124"/>
                  </a:ext>
                </a:extLst>
              </a:tr>
              <a:tr h="485607">
                <a:tc>
                  <a:txBody>
                    <a:bodyPr/>
                    <a:lstStyle/>
                    <a:p>
                      <a:r>
                        <a:rPr lang="en-US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67.10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16.39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67.59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13.58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64636"/>
                  </a:ext>
                </a:extLst>
              </a:tr>
              <a:tr h="485607">
                <a:tc>
                  <a:txBody>
                    <a:bodyPr/>
                    <a:lstStyle/>
                    <a:p>
                      <a:r>
                        <a:rPr lang="en-US" dirty="0"/>
                        <a:t>BMI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(kg·m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25.05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24.45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4.54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861686"/>
                  </a:ext>
                </a:extLst>
              </a:tr>
              <a:tr h="443534">
                <a:tc>
                  <a:txBody>
                    <a:bodyPr/>
                    <a:lstStyle/>
                    <a:p>
                      <a:r>
                        <a:rPr lang="en-US" dirty="0"/>
                        <a:t>Avg physical activity/week (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4.86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4.09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3074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8059BE-4E66-4F97-B1BF-620CD25F8488}"/>
              </a:ext>
            </a:extLst>
          </p:cNvPr>
          <p:cNvSpPr txBox="1"/>
          <p:nvPr/>
        </p:nvSpPr>
        <p:spPr>
          <a:xfrm>
            <a:off x="838200" y="5684061"/>
            <a:ext cx="9687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reported as Mean </a:t>
            </a:r>
            <a:r>
              <a:rPr lang="en-US" sz="1200" kern="1200" dirty="0">
                <a:effectLst/>
                <a:latin typeface="+mn-lt"/>
                <a:ea typeface="+mn-ea"/>
                <a:cs typeface="+mn-cs"/>
              </a:rPr>
              <a:t>± SD</a:t>
            </a:r>
            <a:r>
              <a:rPr lang="en-US" sz="1200" dirty="0"/>
              <a:t> </a:t>
            </a:r>
          </a:p>
          <a:p>
            <a:r>
              <a:rPr lang="en-US" sz="1200" dirty="0"/>
              <a:t>*</a:t>
            </a:r>
            <a:r>
              <a:rPr lang="en-US" sz="1200" i="1" dirty="0"/>
              <a:t>p </a:t>
            </a:r>
            <a:r>
              <a:rPr lang="en-US" sz="1200" dirty="0"/>
              <a:t>&lt; .05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4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C571-1FB6-479C-A722-15D5C048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F340-F563-4D04-983D-32F062F88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627"/>
            <a:ext cx="10515600" cy="380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44% of all participants at risk for the Female Athlete Triad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853EC9D-097D-47D2-B593-4ADAB6D21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26565"/>
              </p:ext>
            </p:extLst>
          </p:nvPr>
        </p:nvGraphicFramePr>
        <p:xfrm>
          <a:off x="924570" y="2900481"/>
          <a:ext cx="10043418" cy="285230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47806">
                  <a:extLst>
                    <a:ext uri="{9D8B030D-6E8A-4147-A177-3AD203B41FA5}">
                      <a16:colId xmlns:a16="http://schemas.microsoft.com/office/drawing/2014/main" val="3871438225"/>
                    </a:ext>
                  </a:extLst>
                </a:gridCol>
                <a:gridCol w="3347806">
                  <a:extLst>
                    <a:ext uri="{9D8B030D-6E8A-4147-A177-3AD203B41FA5}">
                      <a16:colId xmlns:a16="http://schemas.microsoft.com/office/drawing/2014/main" val="1865224221"/>
                    </a:ext>
                  </a:extLst>
                </a:gridCol>
                <a:gridCol w="3347806">
                  <a:extLst>
                    <a:ext uri="{9D8B030D-6E8A-4147-A177-3AD203B41FA5}">
                      <a16:colId xmlns:a16="http://schemas.microsoft.com/office/drawing/2014/main" val="3489605015"/>
                    </a:ext>
                  </a:extLst>
                </a:gridCol>
              </a:tblGrid>
              <a:tr h="7319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Recreational Athlete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(n=521)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Competitive Athlete</a:t>
                      </a:r>
                    </a:p>
                    <a:p>
                      <a:pPr algn="ctr"/>
                      <a:r>
                        <a:rPr lang="en-US" dirty="0"/>
                        <a:t>(n=131)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776050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r>
                        <a:rPr lang="en-US" dirty="0"/>
                        <a:t>Risk for the Triad¹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230 (44.1%)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(45.8%)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198732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r>
                        <a:rPr lang="en-US" dirty="0"/>
                        <a:t>Total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7.41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4.32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7.81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4.54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52159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r>
                        <a:rPr lang="en-US" dirty="0"/>
                        <a:t>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1.22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1.90*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1.99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2.17*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64790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r>
                        <a:rPr lang="en-US" dirty="0"/>
                        <a:t>Gastrointestinal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2.52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2.24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00030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r>
                        <a:rPr lang="en-US" dirty="0"/>
                        <a:t>Menstrual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3.29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2.82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463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998019-9A43-4C78-A82D-B61320072DCF}"/>
              </a:ext>
            </a:extLst>
          </p:cNvPr>
          <p:cNvSpPr txBox="1"/>
          <p:nvPr/>
        </p:nvSpPr>
        <p:spPr>
          <a:xfrm>
            <a:off x="838200" y="5755085"/>
            <a:ext cx="809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reported as Mean </a:t>
            </a:r>
            <a:r>
              <a:rPr lang="en-US" sz="1200" kern="1200" dirty="0">
                <a:effectLst/>
                <a:latin typeface="+mn-lt"/>
                <a:ea typeface="+mn-ea"/>
                <a:cs typeface="+mn-cs"/>
              </a:rPr>
              <a:t>± SD</a:t>
            </a:r>
          </a:p>
          <a:p>
            <a:r>
              <a:rPr lang="en-US" sz="1200" dirty="0"/>
              <a:t>¹ Data reported as number (percentage); classified at risk if scored 8 or higher on the LEAF-Q</a:t>
            </a:r>
          </a:p>
          <a:p>
            <a:r>
              <a:rPr lang="en-US" sz="1200" dirty="0"/>
              <a:t>*</a:t>
            </a:r>
            <a:r>
              <a:rPr lang="en-US" sz="1200" i="1" dirty="0"/>
              <a:t>p </a:t>
            </a:r>
            <a:r>
              <a:rPr lang="en-US" sz="1200" dirty="0"/>
              <a:t>&lt; .05</a:t>
            </a:r>
          </a:p>
        </p:txBody>
      </p:sp>
    </p:spTree>
    <p:extLst>
      <p:ext uri="{BB962C8B-B14F-4D97-AF65-F5344CB8AC3E}">
        <p14:creationId xmlns:p14="http://schemas.microsoft.com/office/powerpoint/2010/main" val="411457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3E51-2D8A-4EFA-9524-CE883F46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85F4-C14A-4F5A-9685-F8389995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5"/>
            <a:ext cx="10515600" cy="422723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24% missed 8 days or more of training/participation due to injuries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participants started menstruation naturally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8% had their first menses at 15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yrs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or older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enstrual cycles in the last 12 months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21% 9-11 cycles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14% 8 or less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31% reported a history of their menstrual cycle stopping for 3 consecutive months or longer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8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CA7A-9601-4986-B01E-63074A9D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83" y="1034041"/>
            <a:ext cx="10674417" cy="111413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Self-reported Medical Diagnosis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583DC5-98D0-41B7-9023-BF2EFA501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4832"/>
              </p:ext>
            </p:extLst>
          </p:nvPr>
        </p:nvGraphicFramePr>
        <p:xfrm>
          <a:off x="356133" y="3060834"/>
          <a:ext cx="11444440" cy="24967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61110">
                  <a:extLst>
                    <a:ext uri="{9D8B030D-6E8A-4147-A177-3AD203B41FA5}">
                      <a16:colId xmlns:a16="http://schemas.microsoft.com/office/drawing/2014/main" val="3501782830"/>
                    </a:ext>
                  </a:extLst>
                </a:gridCol>
                <a:gridCol w="2861110">
                  <a:extLst>
                    <a:ext uri="{9D8B030D-6E8A-4147-A177-3AD203B41FA5}">
                      <a16:colId xmlns:a16="http://schemas.microsoft.com/office/drawing/2014/main" val="732123190"/>
                    </a:ext>
                  </a:extLst>
                </a:gridCol>
                <a:gridCol w="2861110">
                  <a:extLst>
                    <a:ext uri="{9D8B030D-6E8A-4147-A177-3AD203B41FA5}">
                      <a16:colId xmlns:a16="http://schemas.microsoft.com/office/drawing/2014/main" val="1974844171"/>
                    </a:ext>
                  </a:extLst>
                </a:gridCol>
                <a:gridCol w="2861110">
                  <a:extLst>
                    <a:ext uri="{9D8B030D-6E8A-4147-A177-3AD203B41FA5}">
                      <a16:colId xmlns:a16="http://schemas.microsoft.com/office/drawing/2014/main" val="3783654415"/>
                    </a:ext>
                  </a:extLst>
                </a:gridCol>
              </a:tblGrid>
              <a:tr h="752620">
                <a:tc>
                  <a:txBody>
                    <a:bodyPr/>
                    <a:lstStyle/>
                    <a:p>
                      <a:r>
                        <a:rPr lang="en-US" dirty="0"/>
                        <a:t>Medical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Participants (n=652)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Recreational Athlete</a:t>
                      </a:r>
                    </a:p>
                    <a:p>
                      <a:pPr algn="ctr"/>
                      <a:r>
                        <a:rPr lang="en-US" dirty="0"/>
                        <a:t>  (n=521)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Competitive Athlete </a:t>
                      </a:r>
                    </a:p>
                    <a:p>
                      <a:pPr algn="ctr"/>
                      <a:r>
                        <a:rPr lang="en-US" dirty="0"/>
                        <a:t>(n=131)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2416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r>
                        <a:rPr lang="en-US" dirty="0"/>
                        <a:t>Disordered 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(13%)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42787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r>
                        <a:rPr lang="en-US" dirty="0"/>
                        <a:t>Oligo/Amenorrhea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(8%)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06660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r>
                        <a:rPr lang="en-US" dirty="0"/>
                        <a:t>Stress Fracture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(21%)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34306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r>
                        <a:rPr lang="en-US" dirty="0"/>
                        <a:t>Low Bone Mineral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351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EBFF20-C4D6-40BB-8BAB-1AD9B95E203C}"/>
              </a:ext>
            </a:extLst>
          </p:cNvPr>
          <p:cNvSpPr txBox="1"/>
          <p:nvPr/>
        </p:nvSpPr>
        <p:spPr>
          <a:xfrm>
            <a:off x="303996" y="5546960"/>
            <a:ext cx="749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reported as number (percentage)</a:t>
            </a:r>
          </a:p>
        </p:txBody>
      </p:sp>
    </p:spTree>
    <p:extLst>
      <p:ext uri="{BB962C8B-B14F-4D97-AF65-F5344CB8AC3E}">
        <p14:creationId xmlns:p14="http://schemas.microsoft.com/office/powerpoint/2010/main" val="345708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3E51-2D8A-4EFA-9524-CE883F46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85F4-C14A-4F5A-9685-F8389995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Physically active females are at a </a:t>
            </a:r>
            <a:r>
              <a:rPr lang="en-US" sz="280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 risk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the Female Athlete Triad, regardless of their athlete status, total volume of physical activity, or BMI</a:t>
            </a: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uture Female Athlete Triad research should include recreationally active women</a:t>
            </a: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Development of a quick screening tool is urgently needed to identify active women at risk for the Female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Athlete T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riad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43124"/>
      </p:ext>
    </p:extLst>
  </p:cSld>
  <p:clrMapOvr>
    <a:masterClrMapping/>
  </p:clrMapOvr>
</p:sld>
</file>

<file path=ppt/theme/theme1.xml><?xml version="1.0" encoding="utf-8"?>
<a:theme xmlns:a="http://schemas.openxmlformats.org/drawingml/2006/main" name="UNCG-White-TopNavyBar">
  <a:themeElements>
    <a:clrScheme name="uncg-brand-2018_v1">
      <a:dk1>
        <a:sysClr val="windowText" lastClr="000000"/>
      </a:dk1>
      <a:lt1>
        <a:sysClr val="window" lastClr="FFFFFF"/>
      </a:lt1>
      <a:dk2>
        <a:srgbClr val="0F2044"/>
      </a:dk2>
      <a:lt2>
        <a:srgbClr val="BEC0C2"/>
      </a:lt2>
      <a:accent1>
        <a:srgbClr val="FFB71B"/>
      </a:accent1>
      <a:accent2>
        <a:srgbClr val="92D1B3"/>
      </a:accent2>
      <a:accent3>
        <a:srgbClr val="00698C"/>
      </a:accent3>
      <a:accent4>
        <a:srgbClr val="A00C30"/>
      </a:accent4>
      <a:accent5>
        <a:srgbClr val="A59C87"/>
      </a:accent5>
      <a:accent6>
        <a:srgbClr val="4FC2BF"/>
      </a:accent6>
      <a:hlink>
        <a:srgbClr val="00698C"/>
      </a:hlink>
      <a:folHlink>
        <a:srgbClr val="A6B0B7"/>
      </a:folHlink>
    </a:clrScheme>
    <a:fontScheme name="uncg-brand-2018-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7A736DC-0027-483B-8D33-F81A1FC181F6}" vid="{A9CD058F-6184-4482-BDBD-71350263AC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523</Words>
  <Application>Microsoft Office PowerPoint</Application>
  <PresentationFormat>Widescreen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UNCG-White-TopNavyBar</vt:lpstr>
      <vt:lpstr>Female Athlete Triad Risk Among Active Premenopausal Women</vt:lpstr>
      <vt:lpstr>Female Athlete Triad</vt:lpstr>
      <vt:lpstr>Inclusion Criteria</vt:lpstr>
      <vt:lpstr>Methods</vt:lpstr>
      <vt:lpstr>Subject Demographics</vt:lpstr>
      <vt:lpstr>Results</vt:lpstr>
      <vt:lpstr>Results</vt:lpstr>
      <vt:lpstr>Self-reported Medical Diagnosis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Changes from 9 Days of High-Intensity Bicycle Racing</dc:title>
  <dc:creator>Samantha Goldenstein</dc:creator>
  <cp:lastModifiedBy>Rebecca Cerminaro</cp:lastModifiedBy>
  <cp:revision>26</cp:revision>
  <dcterms:created xsi:type="dcterms:W3CDTF">2022-03-07T18:33:23Z</dcterms:created>
  <dcterms:modified xsi:type="dcterms:W3CDTF">2022-03-25T12:13:49Z</dcterms:modified>
</cp:coreProperties>
</file>