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17"/>
  </p:notesMasterIdLst>
  <p:sldIdLst>
    <p:sldId id="297" r:id="rId2"/>
    <p:sldId id="258" r:id="rId3"/>
    <p:sldId id="276" r:id="rId4"/>
    <p:sldId id="259" r:id="rId5"/>
    <p:sldId id="262" r:id="rId6"/>
    <p:sldId id="279" r:id="rId7"/>
    <p:sldId id="267" r:id="rId8"/>
    <p:sldId id="299" r:id="rId9"/>
    <p:sldId id="281" r:id="rId10"/>
    <p:sldId id="285" r:id="rId11"/>
    <p:sldId id="290" r:id="rId12"/>
    <p:sldId id="293" r:id="rId13"/>
    <p:sldId id="284" r:id="rId14"/>
    <p:sldId id="300" r:id="rId15"/>
    <p:sldId id="30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rgan Brown" initials="MB" lastIdx="2" clrIdx="0">
    <p:extLst>
      <p:ext uri="{19B8F6BF-5375-455C-9EA6-DF929625EA0E}">
        <p15:presenceInfo xmlns:p15="http://schemas.microsoft.com/office/powerpoint/2012/main" userId="S::mtbrown4@uncg.edu::bd98b6c7-863d-45e9-8a16-87970a6ff486" providerId="AD"/>
      </p:ext>
    </p:extLst>
  </p:cmAuthor>
  <p:cmAuthor id="2" name="Michaeline Jensen" initials="MJ" lastIdx="7" clrIdx="1">
    <p:extLst>
      <p:ext uri="{19B8F6BF-5375-455C-9EA6-DF929625EA0E}">
        <p15:presenceInfo xmlns:p15="http://schemas.microsoft.com/office/powerpoint/2012/main" userId="S::MRJENSEN@uncg.edu::9405feef-6480-48a0-b94e-b14db6bba2a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8"/>
    <p:restoredTop sz="88014" autoAdjust="0"/>
  </p:normalViewPr>
  <p:slideViewPr>
    <p:cSldViewPr snapToGrid="0" snapToObjects="1">
      <p:cViewPr varScale="1">
        <p:scale>
          <a:sx n="100" d="100"/>
          <a:sy n="100" d="100"/>
        </p:scale>
        <p:origin x="810" y="90"/>
      </p:cViewPr>
      <p:guideLst/>
    </p:cSldViewPr>
  </p:slideViewPr>
  <p:notesTextViewPr>
    <p:cViewPr>
      <p:scale>
        <a:sx n="80" d="100"/>
        <a:sy n="8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D34F3D-C0BA-4901-A161-8F6B2E1A5B90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86F1359-322B-4531-9E13-94F36B631A33}">
      <dgm:prSet/>
      <dgm:spPr/>
      <dgm:t>
        <a:bodyPr/>
        <a:lstStyle/>
        <a:p>
          <a:r>
            <a:rPr lang="en-US" dirty="0"/>
            <a:t>Findings indicate (limited) support for the potential detrimental effects of overparenting </a:t>
          </a:r>
        </a:p>
      </dgm:t>
    </dgm:pt>
    <dgm:pt modelId="{9F95FAEC-2677-449D-A1CD-BFBF65FBCB88}" type="parTrans" cxnId="{B48E5E1D-C5C1-47A8-AE48-201F10F1825B}">
      <dgm:prSet/>
      <dgm:spPr/>
      <dgm:t>
        <a:bodyPr/>
        <a:lstStyle/>
        <a:p>
          <a:endParaRPr lang="en-US"/>
        </a:p>
      </dgm:t>
    </dgm:pt>
    <dgm:pt modelId="{C267089D-8CA1-4BD9-B62D-96A7827B3B76}" type="sibTrans" cxnId="{B48E5E1D-C5C1-47A8-AE48-201F10F1825B}">
      <dgm:prSet/>
      <dgm:spPr/>
      <dgm:t>
        <a:bodyPr/>
        <a:lstStyle/>
        <a:p>
          <a:endParaRPr lang="en-US"/>
        </a:p>
      </dgm:t>
    </dgm:pt>
    <dgm:pt modelId="{85EDBF48-35AD-494F-A40B-D11B1F006E8F}">
      <dgm:prSet/>
      <dgm:spPr/>
      <dgm:t>
        <a:bodyPr/>
        <a:lstStyle/>
        <a:p>
          <a:r>
            <a:rPr lang="en-US" dirty="0"/>
            <a:t>However, it is important to note that most dyads are not demonstrating these behaviors</a:t>
          </a:r>
        </a:p>
      </dgm:t>
    </dgm:pt>
    <dgm:pt modelId="{4733C17B-13B7-42AB-BE25-003207F71B17}" type="parTrans" cxnId="{240B6522-935A-4F75-AA73-59799CFB77C7}">
      <dgm:prSet/>
      <dgm:spPr/>
      <dgm:t>
        <a:bodyPr/>
        <a:lstStyle/>
        <a:p>
          <a:endParaRPr lang="en-US"/>
        </a:p>
      </dgm:t>
    </dgm:pt>
    <dgm:pt modelId="{6B263F2D-A673-45EF-AA5A-97BEAFE0A78D}" type="sibTrans" cxnId="{240B6522-935A-4F75-AA73-59799CFB77C7}">
      <dgm:prSet/>
      <dgm:spPr/>
      <dgm:t>
        <a:bodyPr/>
        <a:lstStyle/>
        <a:p>
          <a:endParaRPr lang="en-US"/>
        </a:p>
      </dgm:t>
    </dgm:pt>
    <dgm:pt modelId="{7BE5A597-4C7F-9349-A4C8-0837C8B9166A}" type="pres">
      <dgm:prSet presAssocID="{C8D34F3D-C0BA-4901-A161-8F6B2E1A5B9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14B9144-C94A-4E4D-A548-2574CC645A44}" type="pres">
      <dgm:prSet presAssocID="{C86F1359-322B-4531-9E13-94F36B631A33}" presName="hierRoot1" presStyleCnt="0"/>
      <dgm:spPr/>
    </dgm:pt>
    <dgm:pt modelId="{7A99F947-5E78-974A-8888-D92DD52F928D}" type="pres">
      <dgm:prSet presAssocID="{C86F1359-322B-4531-9E13-94F36B631A33}" presName="composite" presStyleCnt="0"/>
      <dgm:spPr/>
    </dgm:pt>
    <dgm:pt modelId="{506582BE-0538-8848-BC2F-10F37E32C08E}" type="pres">
      <dgm:prSet presAssocID="{C86F1359-322B-4531-9E13-94F36B631A33}" presName="background" presStyleLbl="node0" presStyleIdx="0" presStyleCnt="2"/>
      <dgm:spPr/>
    </dgm:pt>
    <dgm:pt modelId="{3E9726B4-DA69-A142-9337-901DBB6C2F80}" type="pres">
      <dgm:prSet presAssocID="{C86F1359-322B-4531-9E13-94F36B631A33}" presName="text" presStyleLbl="fgAcc0" presStyleIdx="0" presStyleCnt="2">
        <dgm:presLayoutVars>
          <dgm:chPref val="3"/>
        </dgm:presLayoutVars>
      </dgm:prSet>
      <dgm:spPr/>
    </dgm:pt>
    <dgm:pt modelId="{36D5F804-E39A-3C46-A020-ED13CE9D167E}" type="pres">
      <dgm:prSet presAssocID="{C86F1359-322B-4531-9E13-94F36B631A33}" presName="hierChild2" presStyleCnt="0"/>
      <dgm:spPr/>
    </dgm:pt>
    <dgm:pt modelId="{8DC5F79A-AA62-2A41-8A2B-22ED98BC3528}" type="pres">
      <dgm:prSet presAssocID="{85EDBF48-35AD-494F-A40B-D11B1F006E8F}" presName="hierRoot1" presStyleCnt="0"/>
      <dgm:spPr/>
    </dgm:pt>
    <dgm:pt modelId="{EE808612-F170-9440-A49C-F01257444D6B}" type="pres">
      <dgm:prSet presAssocID="{85EDBF48-35AD-494F-A40B-D11B1F006E8F}" presName="composite" presStyleCnt="0"/>
      <dgm:spPr/>
    </dgm:pt>
    <dgm:pt modelId="{66B36F57-E29C-0242-8223-FFE202F51638}" type="pres">
      <dgm:prSet presAssocID="{85EDBF48-35AD-494F-A40B-D11B1F006E8F}" presName="background" presStyleLbl="node0" presStyleIdx="1" presStyleCnt="2"/>
      <dgm:spPr/>
    </dgm:pt>
    <dgm:pt modelId="{9B12B36D-88F0-C242-9602-35546435E7B0}" type="pres">
      <dgm:prSet presAssocID="{85EDBF48-35AD-494F-A40B-D11B1F006E8F}" presName="text" presStyleLbl="fgAcc0" presStyleIdx="1" presStyleCnt="2">
        <dgm:presLayoutVars>
          <dgm:chPref val="3"/>
        </dgm:presLayoutVars>
      </dgm:prSet>
      <dgm:spPr/>
    </dgm:pt>
    <dgm:pt modelId="{3801891D-BAF4-C643-8500-FC381B29AA43}" type="pres">
      <dgm:prSet presAssocID="{85EDBF48-35AD-494F-A40B-D11B1F006E8F}" presName="hierChild2" presStyleCnt="0"/>
      <dgm:spPr/>
    </dgm:pt>
  </dgm:ptLst>
  <dgm:cxnLst>
    <dgm:cxn modelId="{B48E5E1D-C5C1-47A8-AE48-201F10F1825B}" srcId="{C8D34F3D-C0BA-4901-A161-8F6B2E1A5B90}" destId="{C86F1359-322B-4531-9E13-94F36B631A33}" srcOrd="0" destOrd="0" parTransId="{9F95FAEC-2677-449D-A1CD-BFBF65FBCB88}" sibTransId="{C267089D-8CA1-4BD9-B62D-96A7827B3B76}"/>
    <dgm:cxn modelId="{240B6522-935A-4F75-AA73-59799CFB77C7}" srcId="{C8D34F3D-C0BA-4901-A161-8F6B2E1A5B90}" destId="{85EDBF48-35AD-494F-A40B-D11B1F006E8F}" srcOrd="1" destOrd="0" parTransId="{4733C17B-13B7-42AB-BE25-003207F71B17}" sibTransId="{6B263F2D-A673-45EF-AA5A-97BEAFE0A78D}"/>
    <dgm:cxn modelId="{3883C332-5602-2C4A-AF8C-F489D12712D4}" type="presOf" srcId="{C8D34F3D-C0BA-4901-A161-8F6B2E1A5B90}" destId="{7BE5A597-4C7F-9349-A4C8-0837C8B9166A}" srcOrd="0" destOrd="0" presId="urn:microsoft.com/office/officeart/2005/8/layout/hierarchy1"/>
    <dgm:cxn modelId="{7EE7514D-F5F0-B543-A107-68E94AFEA748}" type="presOf" srcId="{C86F1359-322B-4531-9E13-94F36B631A33}" destId="{3E9726B4-DA69-A142-9337-901DBB6C2F80}" srcOrd="0" destOrd="0" presId="urn:microsoft.com/office/officeart/2005/8/layout/hierarchy1"/>
    <dgm:cxn modelId="{A12067ED-CAA0-9F4B-9F1A-B8BF9CF7CFFB}" type="presOf" srcId="{85EDBF48-35AD-494F-A40B-D11B1F006E8F}" destId="{9B12B36D-88F0-C242-9602-35546435E7B0}" srcOrd="0" destOrd="0" presId="urn:microsoft.com/office/officeart/2005/8/layout/hierarchy1"/>
    <dgm:cxn modelId="{877F0A23-7FAC-3B4B-A412-FB4FF36F9211}" type="presParOf" srcId="{7BE5A597-4C7F-9349-A4C8-0837C8B9166A}" destId="{714B9144-C94A-4E4D-A548-2574CC645A44}" srcOrd="0" destOrd="0" presId="urn:microsoft.com/office/officeart/2005/8/layout/hierarchy1"/>
    <dgm:cxn modelId="{3ED90202-24D8-BC4C-853A-F800833C5758}" type="presParOf" srcId="{714B9144-C94A-4E4D-A548-2574CC645A44}" destId="{7A99F947-5E78-974A-8888-D92DD52F928D}" srcOrd="0" destOrd="0" presId="urn:microsoft.com/office/officeart/2005/8/layout/hierarchy1"/>
    <dgm:cxn modelId="{BD90C019-178C-744C-BE31-1239D8FEA8EF}" type="presParOf" srcId="{7A99F947-5E78-974A-8888-D92DD52F928D}" destId="{506582BE-0538-8848-BC2F-10F37E32C08E}" srcOrd="0" destOrd="0" presId="urn:microsoft.com/office/officeart/2005/8/layout/hierarchy1"/>
    <dgm:cxn modelId="{0A55C0F5-3EBA-7A45-AC93-EAAB9DDAF110}" type="presParOf" srcId="{7A99F947-5E78-974A-8888-D92DD52F928D}" destId="{3E9726B4-DA69-A142-9337-901DBB6C2F80}" srcOrd="1" destOrd="0" presId="urn:microsoft.com/office/officeart/2005/8/layout/hierarchy1"/>
    <dgm:cxn modelId="{C03BF6AE-0E8E-6547-AB8D-00172D13247B}" type="presParOf" srcId="{714B9144-C94A-4E4D-A548-2574CC645A44}" destId="{36D5F804-E39A-3C46-A020-ED13CE9D167E}" srcOrd="1" destOrd="0" presId="urn:microsoft.com/office/officeart/2005/8/layout/hierarchy1"/>
    <dgm:cxn modelId="{D94DC456-C65C-9642-8E25-659E8546DBEC}" type="presParOf" srcId="{7BE5A597-4C7F-9349-A4C8-0837C8B9166A}" destId="{8DC5F79A-AA62-2A41-8A2B-22ED98BC3528}" srcOrd="1" destOrd="0" presId="urn:microsoft.com/office/officeart/2005/8/layout/hierarchy1"/>
    <dgm:cxn modelId="{AB3E6481-0CD8-C544-B9D6-AE271A3D7B5E}" type="presParOf" srcId="{8DC5F79A-AA62-2A41-8A2B-22ED98BC3528}" destId="{EE808612-F170-9440-A49C-F01257444D6B}" srcOrd="0" destOrd="0" presId="urn:microsoft.com/office/officeart/2005/8/layout/hierarchy1"/>
    <dgm:cxn modelId="{891D57C0-6428-774D-B7FC-E80FA0534916}" type="presParOf" srcId="{EE808612-F170-9440-A49C-F01257444D6B}" destId="{66B36F57-E29C-0242-8223-FFE202F51638}" srcOrd="0" destOrd="0" presId="urn:microsoft.com/office/officeart/2005/8/layout/hierarchy1"/>
    <dgm:cxn modelId="{58406CB5-B28E-E24C-A0AB-A97E93382F60}" type="presParOf" srcId="{EE808612-F170-9440-A49C-F01257444D6B}" destId="{9B12B36D-88F0-C242-9602-35546435E7B0}" srcOrd="1" destOrd="0" presId="urn:microsoft.com/office/officeart/2005/8/layout/hierarchy1"/>
    <dgm:cxn modelId="{2639BAC8-3C04-CC4A-8094-6E93954D824B}" type="presParOf" srcId="{8DC5F79A-AA62-2A41-8A2B-22ED98BC3528}" destId="{3801891D-BAF4-C643-8500-FC381B29AA4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90F979-7308-4689-AA4E-857C85D3C98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4320B5-78E3-41F4-9790-9299130D0D72}">
      <dgm:prSet/>
      <dgm:spPr/>
      <dgm:t>
        <a:bodyPr/>
        <a:lstStyle/>
        <a:p>
          <a:r>
            <a:rPr lang="en-US" dirty="0"/>
            <a:t>Cross-sectional Data – impossible to determine the direction of effects </a:t>
          </a:r>
        </a:p>
      </dgm:t>
    </dgm:pt>
    <dgm:pt modelId="{7962A885-A0AE-4B34-AC21-B3CB92937459}" type="parTrans" cxnId="{2C7D7D97-EA59-407A-AE64-E37F76C766B7}">
      <dgm:prSet/>
      <dgm:spPr/>
      <dgm:t>
        <a:bodyPr/>
        <a:lstStyle/>
        <a:p>
          <a:endParaRPr lang="en-US"/>
        </a:p>
      </dgm:t>
    </dgm:pt>
    <dgm:pt modelId="{8E0777FF-E355-40EF-8CF6-FE4FCC1AA37A}" type="sibTrans" cxnId="{2C7D7D97-EA59-407A-AE64-E37F76C766B7}">
      <dgm:prSet/>
      <dgm:spPr/>
      <dgm:t>
        <a:bodyPr/>
        <a:lstStyle/>
        <a:p>
          <a:endParaRPr lang="en-US"/>
        </a:p>
      </dgm:t>
    </dgm:pt>
    <dgm:pt modelId="{257E5FB5-4770-47C4-BFBF-59FB88E270D3}">
      <dgm:prSet/>
      <dgm:spPr/>
      <dgm:t>
        <a:bodyPr/>
        <a:lstStyle/>
        <a:p>
          <a:r>
            <a:rPr lang="en-US"/>
            <a:t>Interrater Reliability of PC-TICS – although many codes demonstrated strong interrater reliability, such as parental warmth (</a:t>
          </a:r>
          <a:r>
            <a:rPr lang="el-GR"/>
            <a:t>κ &gt; .85)  </a:t>
          </a:r>
          <a:r>
            <a:rPr lang="en-US"/>
            <a:t>other codes, like tangible aid (</a:t>
          </a:r>
          <a:r>
            <a:rPr lang="el-GR"/>
            <a:t>κ &gt; .55) </a:t>
          </a:r>
          <a:r>
            <a:rPr lang="en-US"/>
            <a:t>were lower and in the moderate range. </a:t>
          </a:r>
        </a:p>
      </dgm:t>
    </dgm:pt>
    <dgm:pt modelId="{51B3B7F3-3C7D-4F8E-ADC0-4E46A6176C08}" type="parTrans" cxnId="{3EE20FBF-0F81-43D8-BB92-EB0130D0CB2D}">
      <dgm:prSet/>
      <dgm:spPr/>
      <dgm:t>
        <a:bodyPr/>
        <a:lstStyle/>
        <a:p>
          <a:endParaRPr lang="en-US"/>
        </a:p>
      </dgm:t>
    </dgm:pt>
    <dgm:pt modelId="{BA9AA6CC-76DA-4292-B60D-B9BEEEE6C727}" type="sibTrans" cxnId="{3EE20FBF-0F81-43D8-BB92-EB0130D0CB2D}">
      <dgm:prSet/>
      <dgm:spPr/>
      <dgm:t>
        <a:bodyPr/>
        <a:lstStyle/>
        <a:p>
          <a:endParaRPr lang="en-US"/>
        </a:p>
      </dgm:t>
    </dgm:pt>
    <dgm:pt modelId="{1261CAAC-333E-48F0-A618-D05610E1C0FE}">
      <dgm:prSet/>
      <dgm:spPr/>
      <dgm:t>
        <a:bodyPr/>
        <a:lstStyle/>
        <a:p>
          <a:r>
            <a:rPr lang="en-US"/>
            <a:t>Power and Sample Size Limitations - inhibit our ability to test for potential subgroup (especially racial/ethnic) differences that are likely relevant in the study of digital parenting and autonomy support </a:t>
          </a:r>
        </a:p>
      </dgm:t>
    </dgm:pt>
    <dgm:pt modelId="{C9CBF99B-7029-4CC9-A6A1-E37D3564E1B7}" type="parTrans" cxnId="{80F73E9D-A918-4A8D-ACAC-C34CF6EB2518}">
      <dgm:prSet/>
      <dgm:spPr/>
      <dgm:t>
        <a:bodyPr/>
        <a:lstStyle/>
        <a:p>
          <a:endParaRPr lang="en-US"/>
        </a:p>
      </dgm:t>
    </dgm:pt>
    <dgm:pt modelId="{D97E0BB3-1C82-407C-9FA4-EEB9CDDC46B0}" type="sibTrans" cxnId="{80F73E9D-A918-4A8D-ACAC-C34CF6EB2518}">
      <dgm:prSet/>
      <dgm:spPr/>
      <dgm:t>
        <a:bodyPr/>
        <a:lstStyle/>
        <a:p>
          <a:endParaRPr lang="en-US"/>
        </a:p>
      </dgm:t>
    </dgm:pt>
    <dgm:pt modelId="{37C4396D-0BBB-49BC-AEC2-CE5FAAE3397F}">
      <dgm:prSet/>
      <dgm:spPr/>
      <dgm:t>
        <a:bodyPr/>
        <a:lstStyle/>
        <a:p>
          <a:r>
            <a:rPr lang="en-US"/>
            <a:t>Operationalization of Autonomy Support – measure is not consistent with current findings of the autonomy support being multi-dimensional (promotion of independence and promotion of volitional functioning) </a:t>
          </a:r>
        </a:p>
      </dgm:t>
    </dgm:pt>
    <dgm:pt modelId="{F4E645E9-C871-4A52-AAE4-13175892CCB3}" type="parTrans" cxnId="{CD2B990F-6D76-4821-9D13-58F087D06C3A}">
      <dgm:prSet/>
      <dgm:spPr/>
      <dgm:t>
        <a:bodyPr/>
        <a:lstStyle/>
        <a:p>
          <a:endParaRPr lang="en-US"/>
        </a:p>
      </dgm:t>
    </dgm:pt>
    <dgm:pt modelId="{3EC4F176-A457-4835-A8DE-B9E009863DDA}" type="sibTrans" cxnId="{CD2B990F-6D76-4821-9D13-58F087D06C3A}">
      <dgm:prSet/>
      <dgm:spPr/>
      <dgm:t>
        <a:bodyPr/>
        <a:lstStyle/>
        <a:p>
          <a:endParaRPr lang="en-US"/>
        </a:p>
      </dgm:t>
    </dgm:pt>
    <dgm:pt modelId="{79436A28-3A65-9E43-AC5D-907C605E155A}" type="pres">
      <dgm:prSet presAssocID="{B990F979-7308-4689-AA4E-857C85D3C98E}" presName="linear" presStyleCnt="0">
        <dgm:presLayoutVars>
          <dgm:animLvl val="lvl"/>
          <dgm:resizeHandles val="exact"/>
        </dgm:presLayoutVars>
      </dgm:prSet>
      <dgm:spPr/>
    </dgm:pt>
    <dgm:pt modelId="{A08850A9-AEAF-9D47-8A11-A6F0FABBA1A2}" type="pres">
      <dgm:prSet presAssocID="{B54320B5-78E3-41F4-9790-9299130D0D7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32BE984-E5EC-984C-A741-42F826C9E370}" type="pres">
      <dgm:prSet presAssocID="{8E0777FF-E355-40EF-8CF6-FE4FCC1AA37A}" presName="spacer" presStyleCnt="0"/>
      <dgm:spPr/>
    </dgm:pt>
    <dgm:pt modelId="{6EF45914-AA4A-7244-9977-AE1EB890A8AF}" type="pres">
      <dgm:prSet presAssocID="{257E5FB5-4770-47C4-BFBF-59FB88E270D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D4DD861-DAA3-FC46-9B87-65638AA8C534}" type="pres">
      <dgm:prSet presAssocID="{BA9AA6CC-76DA-4292-B60D-B9BEEEE6C727}" presName="spacer" presStyleCnt="0"/>
      <dgm:spPr/>
    </dgm:pt>
    <dgm:pt modelId="{D3760419-9857-DF4F-8235-423FEC960494}" type="pres">
      <dgm:prSet presAssocID="{1261CAAC-333E-48F0-A618-D05610E1C0F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C2CFD4D-4EAD-8F4C-8E4C-E4646297C32D}" type="pres">
      <dgm:prSet presAssocID="{D97E0BB3-1C82-407C-9FA4-EEB9CDDC46B0}" presName="spacer" presStyleCnt="0"/>
      <dgm:spPr/>
    </dgm:pt>
    <dgm:pt modelId="{B4AA8CFA-EA2E-F044-BBAF-DF861BCEE80E}" type="pres">
      <dgm:prSet presAssocID="{37C4396D-0BBB-49BC-AEC2-CE5FAAE3397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D2B990F-6D76-4821-9D13-58F087D06C3A}" srcId="{B990F979-7308-4689-AA4E-857C85D3C98E}" destId="{37C4396D-0BBB-49BC-AEC2-CE5FAAE3397F}" srcOrd="3" destOrd="0" parTransId="{F4E645E9-C871-4A52-AAE4-13175892CCB3}" sibTransId="{3EC4F176-A457-4835-A8DE-B9E009863DDA}"/>
    <dgm:cxn modelId="{911DD819-120F-334E-BB52-15E28A64C897}" type="presOf" srcId="{257E5FB5-4770-47C4-BFBF-59FB88E270D3}" destId="{6EF45914-AA4A-7244-9977-AE1EB890A8AF}" srcOrd="0" destOrd="0" presId="urn:microsoft.com/office/officeart/2005/8/layout/vList2"/>
    <dgm:cxn modelId="{AF991C3B-9243-C544-954F-0C940F33C017}" type="presOf" srcId="{1261CAAC-333E-48F0-A618-D05610E1C0FE}" destId="{D3760419-9857-DF4F-8235-423FEC960494}" srcOrd="0" destOrd="0" presId="urn:microsoft.com/office/officeart/2005/8/layout/vList2"/>
    <dgm:cxn modelId="{F8C3996C-8B90-1F4C-9731-404A20FD970C}" type="presOf" srcId="{37C4396D-0BBB-49BC-AEC2-CE5FAAE3397F}" destId="{B4AA8CFA-EA2E-F044-BBAF-DF861BCEE80E}" srcOrd="0" destOrd="0" presId="urn:microsoft.com/office/officeart/2005/8/layout/vList2"/>
    <dgm:cxn modelId="{348AB980-1657-3D49-ABB9-8622BCEBA21F}" type="presOf" srcId="{B990F979-7308-4689-AA4E-857C85D3C98E}" destId="{79436A28-3A65-9E43-AC5D-907C605E155A}" srcOrd="0" destOrd="0" presId="urn:microsoft.com/office/officeart/2005/8/layout/vList2"/>
    <dgm:cxn modelId="{2C7D7D97-EA59-407A-AE64-E37F76C766B7}" srcId="{B990F979-7308-4689-AA4E-857C85D3C98E}" destId="{B54320B5-78E3-41F4-9790-9299130D0D72}" srcOrd="0" destOrd="0" parTransId="{7962A885-A0AE-4B34-AC21-B3CB92937459}" sibTransId="{8E0777FF-E355-40EF-8CF6-FE4FCC1AA37A}"/>
    <dgm:cxn modelId="{80F73E9D-A918-4A8D-ACAC-C34CF6EB2518}" srcId="{B990F979-7308-4689-AA4E-857C85D3C98E}" destId="{1261CAAC-333E-48F0-A618-D05610E1C0FE}" srcOrd="2" destOrd="0" parTransId="{C9CBF99B-7029-4CC9-A6A1-E37D3564E1B7}" sibTransId="{D97E0BB3-1C82-407C-9FA4-EEB9CDDC46B0}"/>
    <dgm:cxn modelId="{3EE20FBF-0F81-43D8-BB92-EB0130D0CB2D}" srcId="{B990F979-7308-4689-AA4E-857C85D3C98E}" destId="{257E5FB5-4770-47C4-BFBF-59FB88E270D3}" srcOrd="1" destOrd="0" parTransId="{51B3B7F3-3C7D-4F8E-ADC0-4E46A6176C08}" sibTransId="{BA9AA6CC-76DA-4292-B60D-B9BEEEE6C727}"/>
    <dgm:cxn modelId="{4538DDC6-9F49-5B4D-86DE-99CF82F3A8C1}" type="presOf" srcId="{B54320B5-78E3-41F4-9790-9299130D0D72}" destId="{A08850A9-AEAF-9D47-8A11-A6F0FABBA1A2}" srcOrd="0" destOrd="0" presId="urn:microsoft.com/office/officeart/2005/8/layout/vList2"/>
    <dgm:cxn modelId="{777BF96A-FBF3-0E4B-938D-8ED4EE8C2B04}" type="presParOf" srcId="{79436A28-3A65-9E43-AC5D-907C605E155A}" destId="{A08850A9-AEAF-9D47-8A11-A6F0FABBA1A2}" srcOrd="0" destOrd="0" presId="urn:microsoft.com/office/officeart/2005/8/layout/vList2"/>
    <dgm:cxn modelId="{563501CB-B7FC-5B45-98F1-1FE72AE12542}" type="presParOf" srcId="{79436A28-3A65-9E43-AC5D-907C605E155A}" destId="{532BE984-E5EC-984C-A741-42F826C9E370}" srcOrd="1" destOrd="0" presId="urn:microsoft.com/office/officeart/2005/8/layout/vList2"/>
    <dgm:cxn modelId="{DF6F078F-ACA5-BA45-9ED8-BA807642F275}" type="presParOf" srcId="{79436A28-3A65-9E43-AC5D-907C605E155A}" destId="{6EF45914-AA4A-7244-9977-AE1EB890A8AF}" srcOrd="2" destOrd="0" presId="urn:microsoft.com/office/officeart/2005/8/layout/vList2"/>
    <dgm:cxn modelId="{84C1A8A0-28C2-1245-BE05-028E1E86223C}" type="presParOf" srcId="{79436A28-3A65-9E43-AC5D-907C605E155A}" destId="{3D4DD861-DAA3-FC46-9B87-65638AA8C534}" srcOrd="3" destOrd="0" presId="urn:microsoft.com/office/officeart/2005/8/layout/vList2"/>
    <dgm:cxn modelId="{B2563B11-E4EF-0740-A3B2-274DBAEA1385}" type="presParOf" srcId="{79436A28-3A65-9E43-AC5D-907C605E155A}" destId="{D3760419-9857-DF4F-8235-423FEC960494}" srcOrd="4" destOrd="0" presId="urn:microsoft.com/office/officeart/2005/8/layout/vList2"/>
    <dgm:cxn modelId="{EDCEDCEE-3D1F-5A49-A029-6F0FDEA0CD2A}" type="presParOf" srcId="{79436A28-3A65-9E43-AC5D-907C605E155A}" destId="{2C2CFD4D-4EAD-8F4C-8E4C-E4646297C32D}" srcOrd="5" destOrd="0" presId="urn:microsoft.com/office/officeart/2005/8/layout/vList2"/>
    <dgm:cxn modelId="{C9FAB283-88E6-7C4A-B8FA-FA4EEFC14E99}" type="presParOf" srcId="{79436A28-3A65-9E43-AC5D-907C605E155A}" destId="{B4AA8CFA-EA2E-F044-BBAF-DF861BCEE80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6582BE-0538-8848-BC2F-10F37E32C08E}">
      <dsp:nvSpPr>
        <dsp:cNvPr id="0" name=""/>
        <dsp:cNvSpPr/>
      </dsp:nvSpPr>
      <dsp:spPr>
        <a:xfrm>
          <a:off x="1283" y="510443"/>
          <a:ext cx="4505585" cy="286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726B4-DA69-A142-9337-901DBB6C2F80}">
      <dsp:nvSpPr>
        <dsp:cNvPr id="0" name=""/>
        <dsp:cNvSpPr/>
      </dsp:nvSpPr>
      <dsp:spPr>
        <a:xfrm>
          <a:off x="501904" y="986033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Findings indicate (limited) support for the potential detrimental effects of overparenting </a:t>
          </a:r>
        </a:p>
      </dsp:txBody>
      <dsp:txXfrm>
        <a:off x="585701" y="1069830"/>
        <a:ext cx="4337991" cy="2693452"/>
      </dsp:txXfrm>
    </dsp:sp>
    <dsp:sp modelId="{66B36F57-E29C-0242-8223-FFE202F51638}">
      <dsp:nvSpPr>
        <dsp:cNvPr id="0" name=""/>
        <dsp:cNvSpPr/>
      </dsp:nvSpPr>
      <dsp:spPr>
        <a:xfrm>
          <a:off x="5508110" y="510443"/>
          <a:ext cx="4505585" cy="286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12B36D-88F0-C242-9602-35546435E7B0}">
      <dsp:nvSpPr>
        <dsp:cNvPr id="0" name=""/>
        <dsp:cNvSpPr/>
      </dsp:nvSpPr>
      <dsp:spPr>
        <a:xfrm>
          <a:off x="6008730" y="986033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However, it is important to note that most dyads are not demonstrating these behaviors</a:t>
          </a:r>
        </a:p>
      </dsp:txBody>
      <dsp:txXfrm>
        <a:off x="6092527" y="1069830"/>
        <a:ext cx="4337991" cy="26934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8850A9-AEAF-9D47-8A11-A6F0FABBA1A2}">
      <dsp:nvSpPr>
        <dsp:cNvPr id="0" name=""/>
        <dsp:cNvSpPr/>
      </dsp:nvSpPr>
      <dsp:spPr>
        <a:xfrm>
          <a:off x="0" y="568047"/>
          <a:ext cx="10168127" cy="607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Cross-sectional Data – impossible to determine the direction of effects </a:t>
          </a:r>
        </a:p>
      </dsp:txBody>
      <dsp:txXfrm>
        <a:off x="29637" y="597684"/>
        <a:ext cx="10108853" cy="547846"/>
      </dsp:txXfrm>
    </dsp:sp>
    <dsp:sp modelId="{6EF45914-AA4A-7244-9977-AE1EB890A8AF}">
      <dsp:nvSpPr>
        <dsp:cNvPr id="0" name=""/>
        <dsp:cNvSpPr/>
      </dsp:nvSpPr>
      <dsp:spPr>
        <a:xfrm>
          <a:off x="0" y="1218367"/>
          <a:ext cx="10168127" cy="607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Interrater Reliability of PC-TICS – although many codes demonstrated strong interrater reliability, such as parental warmth (</a:t>
          </a:r>
          <a:r>
            <a:rPr lang="el-GR" sz="1500" kern="1200"/>
            <a:t>κ &gt; .85)  </a:t>
          </a:r>
          <a:r>
            <a:rPr lang="en-US" sz="1500" kern="1200"/>
            <a:t>other codes, like tangible aid (</a:t>
          </a:r>
          <a:r>
            <a:rPr lang="el-GR" sz="1500" kern="1200"/>
            <a:t>κ &gt; .55) </a:t>
          </a:r>
          <a:r>
            <a:rPr lang="en-US" sz="1500" kern="1200"/>
            <a:t>were lower and in the moderate range. </a:t>
          </a:r>
        </a:p>
      </dsp:txBody>
      <dsp:txXfrm>
        <a:off x="29637" y="1248004"/>
        <a:ext cx="10108853" cy="547846"/>
      </dsp:txXfrm>
    </dsp:sp>
    <dsp:sp modelId="{D3760419-9857-DF4F-8235-423FEC960494}">
      <dsp:nvSpPr>
        <dsp:cNvPr id="0" name=""/>
        <dsp:cNvSpPr/>
      </dsp:nvSpPr>
      <dsp:spPr>
        <a:xfrm>
          <a:off x="0" y="1868687"/>
          <a:ext cx="10168127" cy="607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Power and Sample Size Limitations - inhibit our ability to test for potential subgroup (especially racial/ethnic) differences that are likely relevant in the study of digital parenting and autonomy support </a:t>
          </a:r>
        </a:p>
      </dsp:txBody>
      <dsp:txXfrm>
        <a:off x="29637" y="1898324"/>
        <a:ext cx="10108853" cy="547846"/>
      </dsp:txXfrm>
    </dsp:sp>
    <dsp:sp modelId="{B4AA8CFA-EA2E-F044-BBAF-DF861BCEE80E}">
      <dsp:nvSpPr>
        <dsp:cNvPr id="0" name=""/>
        <dsp:cNvSpPr/>
      </dsp:nvSpPr>
      <dsp:spPr>
        <a:xfrm>
          <a:off x="0" y="2519008"/>
          <a:ext cx="10168127" cy="607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Operationalization of Autonomy Support – measure is not consistent with current findings of the autonomy support being multi-dimensional (promotion of independence and promotion of volitional functioning) </a:t>
          </a:r>
        </a:p>
      </dsp:txBody>
      <dsp:txXfrm>
        <a:off x="29637" y="2548645"/>
        <a:ext cx="10108853" cy="547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A4F6B-5001-9248-AD1E-18BC0B2BB6A5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22BAA-6B5B-F24F-90A7-54C472098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67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 everyone I am sorry I could not make it today, but glad to have the opportunity to record my presentation and still get to share some work that I hope you find just as </a:t>
            </a:r>
            <a:r>
              <a:rPr lang="en-US" dirty="0" err="1"/>
              <a:t>excting</a:t>
            </a:r>
            <a:r>
              <a:rPr lang="en-US" dirty="0"/>
              <a:t> as I do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22BAA-6B5B-F24F-90A7-54C472098E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22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can see the only significant association was the quadratic affect of youth disclosure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22BAA-6B5B-F24F-90A7-54C472098E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282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here we have mom disclosure frequency plotted alongside the raw regression coefficient of autonomy support on mom disclosure and the included demographic covariates; this was done in order to have the ability to see the whole range of data 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grey dashed lines represent the 95% confidence intervals </a:t>
            </a:r>
          </a:p>
          <a:p>
            <a:endParaRPr lang="en-US" dirty="0"/>
          </a:p>
          <a:p>
            <a:r>
              <a:rPr lang="en-US" dirty="0"/>
              <a:t>So essentially what this graph is telling is at high levels of mother disclosure frequency emerging adults perceive their parents as less supportive of their autonomy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22BAA-6B5B-F24F-90A7-54C472098E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22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As high levels of disclosure was negatively association with autonomy support  </a:t>
            </a:r>
          </a:p>
          <a:p>
            <a:pPr marL="228600" indent="-228600">
              <a:buAutoNum type="arabicPeriod"/>
            </a:pPr>
            <a:r>
              <a:rPr lang="en-US" dirty="0"/>
              <a:t>And not only most dyads but most behaviors were not associated with perceived autonomy support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22BAA-6B5B-F24F-90A7-54C472098E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52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22BAA-6B5B-F24F-90A7-54C472098E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24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Emerging Adulthood; encompasses ages 18-25 and is characterized by new transitions experiences and developmental tasks of increasing independence and self-reliance </a:t>
            </a:r>
            <a:br>
              <a:rPr lang="en-US" dirty="0"/>
            </a:br>
            <a:r>
              <a:rPr lang="en-US" dirty="0"/>
              <a:t>(Soenens et al., 2007)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Youth are striving to balance increasing independence and emotional connection with parents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Arnett’s (2000) posits that gaining autonomy from parents and making independent life choices is necessary for not only the health of emerging adults but also a healthy transition into adulthood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22BAA-6B5B-F24F-90A7-54C472098E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58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Autonomy is the extent to which individuals fully endorse the behaviors in which they engage and so a really important theory in understanding is the self-determination theory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Self-determination theory posits that autonomy is among 3 universal psychological human needs </a:t>
            </a:r>
            <a:r>
              <a:rPr lang="en-US" dirty="0" err="1"/>
              <a:t>alongisde</a:t>
            </a:r>
            <a:r>
              <a:rPr lang="en-US" dirty="0"/>
              <a:t> relatedness and competence and parents play a role in facilitating the fulfillment of their emerging adult’s needs,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3. Important because emerging adults who tend to be more autonomous endorse better psychosocial adjustment  (</a:t>
            </a:r>
            <a:r>
              <a:rPr lang="en-US" dirty="0" err="1"/>
              <a:t>Lekes</a:t>
            </a:r>
            <a:r>
              <a:rPr lang="en-US" dirty="0"/>
              <a:t> et al. 2010; </a:t>
            </a:r>
            <a:r>
              <a:rPr lang="en-US" dirty="0" err="1"/>
              <a:t>Cullaty</a:t>
            </a:r>
            <a:r>
              <a:rPr lang="en-US" dirty="0"/>
              <a:t>, 2011) </a:t>
            </a:r>
          </a:p>
          <a:p>
            <a:r>
              <a:rPr lang="en-US" dirty="0"/>
              <a:t>4. Including higher self-esteem, self-efficacy and lower levels of depression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22BAA-6B5B-F24F-90A7-54C472098E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94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We know from decades of research that parents are one of the most powerful influences for children and adolescents social, psychological, and behavioral well-being (Collins et al., 2000)</a:t>
            </a:r>
          </a:p>
          <a:p>
            <a:pPr marL="228600" indent="-228600">
              <a:buAutoNum type="arabicPeriod"/>
            </a:pPr>
            <a:r>
              <a:rPr lang="en-US" dirty="0"/>
              <a:t>Less however is known about emerging adulthood, but we can use how parents behave in childhood and adolescence to give us clues on how they might behave in emerging adulthood </a:t>
            </a:r>
          </a:p>
          <a:p>
            <a:pPr marL="228600" indent="-228600">
              <a:buAutoNum type="arabicPeriod"/>
            </a:pPr>
            <a:r>
              <a:rPr lang="en-US" dirty="0"/>
              <a:t>The 3 areas I am interested in here that overlaps with the parenting literature are </a:t>
            </a:r>
            <a:r>
              <a:rPr lang="en-US" dirty="0" err="1"/>
              <a:t>llevels</a:t>
            </a:r>
            <a:r>
              <a:rPr lang="en-US" dirty="0"/>
              <a:t> of engagement, responsiveness, and monitoring</a:t>
            </a:r>
          </a:p>
          <a:p>
            <a:pPr marL="228600" indent="-228600">
              <a:buAutoNum type="arabicPeriod"/>
            </a:pPr>
            <a:r>
              <a:rPr lang="en-US" dirty="0"/>
              <a:t>The literature however on how much of these behaviors are good for emerging adult autonomy development is mixed;</a:t>
            </a:r>
          </a:p>
          <a:p>
            <a:pPr marL="228600" indent="-228600">
              <a:buAutoNum type="arabicPeriod"/>
            </a:pPr>
            <a:r>
              <a:rPr lang="en-US" dirty="0"/>
              <a:t>past literature has suggested that more is better for responsiveness that developmentally appropriate levels of monitoring are good,  </a:t>
            </a:r>
          </a:p>
          <a:p>
            <a:pPr marL="228600" indent="-228600">
              <a:buAutoNum type="arabicPeriod"/>
            </a:pPr>
            <a:r>
              <a:rPr lang="en-US" dirty="0"/>
              <a:t>6. Here </a:t>
            </a:r>
            <a:r>
              <a:rPr lang="en-US" dirty="0" err="1"/>
              <a:t>hoever</a:t>
            </a:r>
            <a:r>
              <a:rPr lang="en-US" dirty="0"/>
              <a:t> I am hypothesizing that for emerging adults moderate may be best as we consider their developmental tasks `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22BAA-6B5B-F24F-90A7-54C472098E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2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When we are thinking of parenting of young adults we have to think of how and where these dyads are interacting , these interactions are happening more and more online </a:t>
            </a:r>
          </a:p>
          <a:p>
            <a:pPr marL="228600" indent="-228600">
              <a:buAutoNum type="arabicPeriod"/>
            </a:pPr>
            <a:r>
              <a:rPr lang="en-US" dirty="0"/>
              <a:t>Digital communication offers us a window into naturalistic parent-emerging adult interactions </a:t>
            </a:r>
          </a:p>
          <a:p>
            <a:pPr marL="228600" indent="-228600">
              <a:buAutoNum type="arabicPeriod"/>
            </a:pPr>
            <a:r>
              <a:rPr lang="en-US" dirty="0"/>
              <a:t>So while we can't carry around a camera and video tape parent and child interactions all day , text messages allow us to see how in the moment parenting occurs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Co-construction theory is helpful in asserting that online and offline behaviors often mirror and impact each other (Subrahmanyam et al., 2006)</a:t>
            </a:r>
          </a:p>
          <a:p>
            <a:pPr marL="228600" indent="-228600">
              <a:buAutoNum type="arabicPeriod"/>
            </a:pPr>
            <a:r>
              <a:rPr lang="en-US" dirty="0"/>
              <a:t>This can be exemplified through parents who engaged in more online </a:t>
            </a:r>
            <a:r>
              <a:rPr lang="en-US" dirty="0" err="1"/>
              <a:t>mointirong</a:t>
            </a:r>
            <a:r>
              <a:rPr lang="en-US" dirty="0"/>
              <a:t> also engaged in higher levels of face-face </a:t>
            </a:r>
            <a:r>
              <a:rPr lang="en-US" dirty="0" err="1"/>
              <a:t>moinotring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parent-emerging adult digital </a:t>
            </a:r>
            <a:r>
              <a:rPr lang="en-US" dirty="0" err="1"/>
              <a:t>communcation</a:t>
            </a:r>
            <a:r>
              <a:rPr lang="en-US" dirty="0"/>
              <a:t> is also </a:t>
            </a:r>
            <a:r>
              <a:rPr lang="en-US" dirty="0" err="1"/>
              <a:t>benefical</a:t>
            </a:r>
            <a:r>
              <a:rPr lang="en-US" dirty="0"/>
              <a:t> in helping emerging adults to </a:t>
            </a:r>
            <a:r>
              <a:rPr lang="en-US" dirty="0" err="1"/>
              <a:t>maintian</a:t>
            </a:r>
            <a:r>
              <a:rPr lang="en-US" dirty="0"/>
              <a:t> the important emotional connection with their parents as this is a period where they are first moving away from home; this is especially salient with this sample as they are college students living in dorms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22BAA-6B5B-F24F-90A7-54C472098E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34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 here are the overarching and the three sub questions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With the thought that the quadratic association is to model that these behaviors will be best in moderation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22BAA-6B5B-F24F-90A7-54C472098E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16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This study is a secondary data analysis 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Data collected between 2014- 2015; at a prestigious </a:t>
            </a:r>
            <a:r>
              <a:rPr lang="en-US" dirty="0" err="1"/>
              <a:t>Southeatern</a:t>
            </a:r>
            <a:r>
              <a:rPr lang="en-US" dirty="0"/>
              <a:t> University 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Collected demographic </a:t>
            </a:r>
            <a:r>
              <a:rPr lang="en-US" dirty="0" err="1"/>
              <a:t>covariest</a:t>
            </a:r>
            <a:r>
              <a:rPr lang="en-US" dirty="0"/>
              <a:t> and Steinberg’s parental support of autonomy 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Here I have provided an example item and also provided the some characteristics of the present sample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22BAA-6B5B-F24F-90A7-54C472098E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57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here I am providing you with the scheme we used to code the 30,000 of the total 500,000 text messages that student exchanged with </a:t>
            </a:r>
            <a:r>
              <a:rPr lang="en-US" dirty="0" err="1"/>
              <a:t>thier</a:t>
            </a:r>
            <a:r>
              <a:rPr lang="en-US" dirty="0"/>
              <a:t> parents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 to capture digital </a:t>
            </a:r>
            <a:r>
              <a:rPr lang="en-US" dirty="0" err="1"/>
              <a:t>respoinsivness</a:t>
            </a:r>
            <a:r>
              <a:rPr lang="en-US" dirty="0"/>
              <a:t> we used XXX and then to </a:t>
            </a:r>
            <a:r>
              <a:rPr lang="en-US" dirty="0" err="1"/>
              <a:t>camputre</a:t>
            </a:r>
            <a:r>
              <a:rPr lang="en-US" dirty="0"/>
              <a:t> </a:t>
            </a:r>
            <a:r>
              <a:rPr lang="en-US" dirty="0" err="1"/>
              <a:t>moinitoring</a:t>
            </a:r>
            <a:r>
              <a:rPr lang="en-US" dirty="0"/>
              <a:t> we used XXXX and I have also included the interrater reliability of all codes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22BAA-6B5B-F24F-90A7-54C472098E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07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First, Perceived Parental Support of Autonomy was regressed on mother-EA texting frequency and covariates of gender, age, and parent education to test our linear hypothesis </a:t>
            </a:r>
          </a:p>
          <a:p>
            <a:r>
              <a:rPr lang="en-US" dirty="0"/>
              <a:t>To test our quadratic hypothesis or that moderate levels may be best we </a:t>
            </a:r>
            <a:r>
              <a:rPr lang="en-US" dirty="0" err="1"/>
              <a:t>dded</a:t>
            </a:r>
            <a:r>
              <a:rPr lang="en-US" dirty="0"/>
              <a:t> the quadratic term </a:t>
            </a:r>
          </a:p>
          <a:p>
            <a:endParaRPr lang="en-US" dirty="0"/>
          </a:p>
          <a:p>
            <a:r>
              <a:rPr lang="en-US" dirty="0"/>
              <a:t>We then regressed Perceived Parental Support of Autonomy  on the covariates, and digital </a:t>
            </a:r>
            <a:r>
              <a:rPr lang="en-US" dirty="0" err="1"/>
              <a:t>responsivness</a:t>
            </a:r>
            <a:r>
              <a:rPr lang="en-US" dirty="0"/>
              <a:t> (in separate models so </a:t>
            </a:r>
            <a:r>
              <a:rPr lang="en-US" dirty="0" err="1"/>
              <a:t>resulring</a:t>
            </a:r>
            <a:r>
              <a:rPr lang="en-US" dirty="0"/>
              <a:t> in 4 total models)  </a:t>
            </a:r>
          </a:p>
          <a:p>
            <a:r>
              <a:rPr lang="en-US" dirty="0"/>
              <a:t>We also tested our </a:t>
            </a:r>
            <a:r>
              <a:rPr lang="en-US" dirty="0" err="1"/>
              <a:t>quadtatic</a:t>
            </a:r>
            <a:r>
              <a:rPr lang="en-US" dirty="0"/>
              <a:t> </a:t>
            </a:r>
            <a:r>
              <a:rPr lang="en-US" dirty="0" err="1"/>
              <a:t>hypothesise</a:t>
            </a:r>
            <a:r>
              <a:rPr lang="en-US" dirty="0"/>
              <a:t> y adding the </a:t>
            </a:r>
            <a:r>
              <a:rPr lang="en-US" dirty="0" err="1"/>
              <a:t>quadtatic</a:t>
            </a:r>
            <a:r>
              <a:rPr lang="en-US" dirty="0"/>
              <a:t> term </a:t>
            </a:r>
          </a:p>
          <a:p>
            <a:endParaRPr lang="en-US" dirty="0"/>
          </a:p>
          <a:p>
            <a:r>
              <a:rPr lang="en-US" dirty="0"/>
              <a:t>We conduct the same method for </a:t>
            </a:r>
            <a:r>
              <a:rPr lang="en-US" dirty="0" err="1"/>
              <a:t>moinitoring</a:t>
            </a:r>
            <a:r>
              <a:rPr lang="en-US" dirty="0"/>
              <a:t> behaviors using separate models so resulting in 3 </a:t>
            </a:r>
          </a:p>
          <a:p>
            <a:r>
              <a:rPr lang="en-US" dirty="0"/>
              <a:t>Finally testing </a:t>
            </a:r>
            <a:r>
              <a:rPr lang="en-US" dirty="0" err="1"/>
              <a:t>quadtatic</a:t>
            </a:r>
            <a:r>
              <a:rPr lang="en-US" dirty="0"/>
              <a:t> effect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22BAA-6B5B-F24F-90A7-54C472098E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78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396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4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53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23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92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2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9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94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06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26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55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1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12" r:id="rId6"/>
    <p:sldLayoutId id="2147483707" r:id="rId7"/>
    <p:sldLayoutId id="2147483708" r:id="rId8"/>
    <p:sldLayoutId id="2147483709" r:id="rId9"/>
    <p:sldLayoutId id="2147483711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9" Type="http://schemas.microsoft.com/office/2007/relationships/diagramDrawing" Target="../diagrams/drawing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hyperlink" Target="mailto:mtbrown4@uncg.edu" TargetMode="External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8.emf"/><Relationship Id="rId2" Type="http://schemas.microsoft.com/office/2007/relationships/media" Target="../media/media9.m4a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_Document.docx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A911B2-FBAF-43B9-A847-51E83AF776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C3FBF6-918E-CB40-97C9-0CAC6B6E57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10905059" cy="3330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 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Mother Text Message Behaviors and Emerging Adult Perceived Parental Support of Autonomy </a:t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4E231-1857-DA4D-AE24-7D1B614C3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133135"/>
            <a:ext cx="10902016" cy="1454510"/>
          </a:xfrm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Morgan Brown</a:t>
            </a:r>
            <a:r>
              <a:rPr lang="en-US" sz="2200" b="1" baseline="30000" dirty="0">
                <a:solidFill>
                  <a:schemeClr val="bg1"/>
                </a:solidFill>
              </a:rPr>
              <a:t>1</a:t>
            </a:r>
            <a:r>
              <a:rPr lang="en-US" sz="2200" b="1" dirty="0">
                <a:solidFill>
                  <a:schemeClr val="bg1"/>
                </a:solidFill>
              </a:rPr>
              <a:t>, Michaeline Jensen</a:t>
            </a:r>
            <a:r>
              <a:rPr lang="en-US" sz="2200" b="1" baseline="30000" dirty="0">
                <a:solidFill>
                  <a:schemeClr val="bg1"/>
                </a:solidFill>
              </a:rPr>
              <a:t>1</a:t>
            </a:r>
            <a:r>
              <a:rPr lang="en-US" sz="2200" b="1" dirty="0">
                <a:solidFill>
                  <a:schemeClr val="bg1"/>
                </a:solidFill>
              </a:rPr>
              <a:t>, Andrea Hussong</a:t>
            </a:r>
            <a:r>
              <a:rPr lang="en-US" sz="2200" b="1" baseline="30000" dirty="0">
                <a:solidFill>
                  <a:schemeClr val="bg1"/>
                </a:solidFill>
              </a:rPr>
              <a:t>2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baseline="30000" dirty="0">
                <a:solidFill>
                  <a:schemeClr val="bg1"/>
                </a:solidFill>
              </a:rPr>
              <a:t>1</a:t>
            </a:r>
            <a:r>
              <a:rPr lang="en-US" sz="1800" dirty="0">
                <a:solidFill>
                  <a:schemeClr val="bg1"/>
                </a:solidFill>
              </a:rPr>
              <a:t> University of North Carolina Greensboro, Psychology</a:t>
            </a:r>
          </a:p>
          <a:p>
            <a:pPr algn="ctr"/>
            <a:r>
              <a:rPr lang="en-US" sz="1800" baseline="30000" dirty="0">
                <a:solidFill>
                  <a:schemeClr val="bg1"/>
                </a:solidFill>
              </a:rPr>
              <a:t>2 </a:t>
            </a:r>
            <a:r>
              <a:rPr lang="en-US" sz="1800" dirty="0">
                <a:solidFill>
                  <a:schemeClr val="bg1"/>
                </a:solidFill>
              </a:rPr>
              <a:t>University of North Carolina Chapel Hill, Psychology and Neuroscience</a:t>
            </a:r>
            <a:endParaRPr lang="en-US" sz="1800" baseline="30000" dirty="0">
              <a:solidFill>
                <a:schemeClr val="bg1"/>
              </a:solidFill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2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51F71621-1BD6-DF4E-ABF3-8464F00653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638" y="5796676"/>
            <a:ext cx="1893719" cy="63439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EBFB392-9A93-A74D-8007-D1CD2DFAAD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1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74"/>
    </mc:Choice>
    <mc:Fallback xmlns="">
      <p:transition spd="slow" advTm="25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E54108-3373-2147-BBED-4FA30B4C6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Results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821408F-BECB-7C4C-A885-0B3FAFEA88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3"/>
    </mc:Choice>
    <mc:Fallback xmlns="">
      <p:transition spd="slow" advTm="1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A52D-FD58-4562-81C1-5E5E0A72F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51" y="-25005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en-US" dirty="0"/>
              <a:t>Results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0D25D25-4BBC-3244-903D-D68CE5ADE0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5512583"/>
              </p:ext>
            </p:extLst>
          </p:nvPr>
        </p:nvGraphicFramePr>
        <p:xfrm>
          <a:off x="598851" y="915169"/>
          <a:ext cx="11337335" cy="585216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16840">
                  <a:extLst>
                    <a:ext uri="{9D8B030D-6E8A-4147-A177-3AD203B41FA5}">
                      <a16:colId xmlns:a16="http://schemas.microsoft.com/office/drawing/2014/main" val="1109001857"/>
                    </a:ext>
                  </a:extLst>
                </a:gridCol>
                <a:gridCol w="7547091">
                  <a:extLst>
                    <a:ext uri="{9D8B030D-6E8A-4147-A177-3AD203B41FA5}">
                      <a16:colId xmlns:a16="http://schemas.microsoft.com/office/drawing/2014/main" val="2346428796"/>
                    </a:ext>
                  </a:extLst>
                </a:gridCol>
                <a:gridCol w="1247254">
                  <a:extLst>
                    <a:ext uri="{9D8B030D-6E8A-4147-A177-3AD203B41FA5}">
                      <a16:colId xmlns:a16="http://schemas.microsoft.com/office/drawing/2014/main" val="2391723402"/>
                    </a:ext>
                  </a:extLst>
                </a:gridCol>
                <a:gridCol w="1228066">
                  <a:extLst>
                    <a:ext uri="{9D8B030D-6E8A-4147-A177-3AD203B41FA5}">
                      <a16:colId xmlns:a16="http://schemas.microsoft.com/office/drawing/2014/main" val="348000078"/>
                    </a:ext>
                  </a:extLst>
                </a:gridCol>
                <a:gridCol w="1198084">
                  <a:extLst>
                    <a:ext uri="{9D8B030D-6E8A-4147-A177-3AD203B41FA5}">
                      <a16:colId xmlns:a16="http://schemas.microsoft.com/office/drawing/2014/main" val="2289564468"/>
                    </a:ext>
                  </a:extLst>
                </a:gridCol>
              </a:tblGrid>
              <a:tr h="6012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Emerging Adult Perceived Mother Support of Autonomy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(N = 215) ​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866250"/>
                  </a:ext>
                </a:extLst>
              </a:tr>
              <a:tr h="2576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​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</a:rPr>
                        <a:t>b ​</a:t>
                      </a:r>
                      <a:endParaRPr lang="en-US" sz="1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>
                          <a:effectLst/>
                        </a:rPr>
                        <a:t>SE ​</a:t>
                      </a:r>
                      <a:endParaRPr lang="en-US" sz="12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</a:rPr>
                        <a:t>p ​</a:t>
                      </a:r>
                      <a:endParaRPr lang="en-US" sz="1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762060689"/>
                  </a:ext>
                </a:extLst>
              </a:tr>
              <a:tr h="25769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 Parent-EA Texting Frequency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794039892"/>
                  </a:ext>
                </a:extLst>
              </a:tr>
              <a:tr h="4294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dirty="0">
                          <a:effectLst/>
                        </a:rPr>
                        <a:t>Parent Texting Frequency Linear ​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Parent Texting Frequency Quadratic   ​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-.025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-.013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.128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.016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.843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.416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372470087"/>
                  </a:ext>
                </a:extLst>
              </a:tr>
              <a:tr h="25769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2. Digital Responsiveness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77405781"/>
                  </a:ext>
                </a:extLst>
              </a:tr>
              <a:tr h="4294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Parent Advice Provision Linear ​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Parent Advice Provision Quadratic ​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-.017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-.001 ​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.032 ​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.001 ​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.589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.119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14458890"/>
                  </a:ext>
                </a:extLst>
              </a:tr>
              <a:tr h="4294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Parent Instrumental Support Linear ​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Parent Instrumental Support Quadratic ​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-.008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-.001​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.039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.002​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.844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.696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630015090"/>
                  </a:ext>
                </a:extLst>
              </a:tr>
              <a:tr h="4294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dirty="0">
                          <a:effectLst/>
                        </a:rPr>
                        <a:t>Parental Emotional/Esteem Support Provision Linear ​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dirty="0">
                          <a:effectLst/>
                        </a:rPr>
                        <a:t>Parent Emotional/Esteem Support Provision Quadratic ​</a:t>
                      </a:r>
                      <a:endParaRPr lang="en-US" sz="12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dirty="0">
                          <a:effectLst/>
                        </a:rPr>
                        <a:t>-.007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dirty="0">
                          <a:effectLst/>
                        </a:rPr>
                        <a:t>-.001​</a:t>
                      </a:r>
                      <a:endParaRPr lang="en-US" sz="12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.037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.001​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.850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.135​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498361041"/>
                  </a:ext>
                </a:extLst>
              </a:tr>
              <a:tr h="4294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Parent Warmth Linear ​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Parent Warmth Quadratic ​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-.001​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-000​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.023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.0​00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.949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.483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0183910"/>
                  </a:ext>
                </a:extLst>
              </a:tr>
              <a:tr h="257695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3. Digital Monitoring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433893689"/>
                  </a:ext>
                </a:extLst>
              </a:tr>
              <a:tr h="4294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Parental Control Linear ​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Parental Control Quadratic ​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-.047​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.001​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.033​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.001​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.156​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.541​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829480567"/>
                  </a:ext>
                </a:extLst>
              </a:tr>
              <a:tr h="4294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Parental Solicitation Linear ​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Parental Solicitation Quadratic​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-.009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.000​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.013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.000​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.487​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.746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274211055"/>
                  </a:ext>
                </a:extLst>
              </a:tr>
              <a:tr h="4294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Youth Disclosure Linear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Youth Disclosure Quadratic   ​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u="none" dirty="0">
                          <a:effectLst/>
                        </a:rPr>
                        <a:t>.076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-.813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.049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.260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.121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</a:t>
                      </a:r>
                      <a:r>
                        <a:rPr lang="en-US" sz="1200" b="1" dirty="0">
                          <a:effectLst/>
                        </a:rPr>
                        <a:t>002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827716494"/>
                  </a:ext>
                </a:extLst>
              </a:tr>
              <a:tr h="403796">
                <a:tc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</a:rPr>
                        <a:t>Note</a:t>
                      </a:r>
                      <a:r>
                        <a:rPr lang="en-US" sz="1200" dirty="0">
                          <a:effectLst/>
                        </a:rPr>
                        <a:t>. Each model contained a single digital code alongside covariates (gender, parental education, as a proxy for SES, and age). Associations p≤.05 bolded.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112703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0C2134DB-2D53-1042-92E5-2CA698D32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481" y="118295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95BBAB3-A97F-F148-841B-DF7D986FA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481" y="1540373"/>
            <a:ext cx="24237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62CDE8B-04DE-CC48-8437-DD3AC9C870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3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0"/>
    </mc:Choice>
    <mc:Fallback xmlns="">
      <p:transition spd="slow" advTm="10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F146FCA8-BB64-6844-9ADE-5600E0A08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507" y="670713"/>
            <a:ext cx="10590236" cy="56393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C4BA369-8FC0-1348-A81E-82D467A0FFD2}"/>
              </a:ext>
            </a:extLst>
          </p:cNvPr>
          <p:cNvSpPr/>
          <p:nvPr/>
        </p:nvSpPr>
        <p:spPr>
          <a:xfrm>
            <a:off x="2618558" y="947058"/>
            <a:ext cx="3782242" cy="4107404"/>
          </a:xfrm>
          <a:prstGeom prst="rect">
            <a:avLst/>
          </a:prstGeom>
          <a:solidFill>
            <a:schemeClr val="bg1">
              <a:lumMod val="85000"/>
              <a:alpha val="5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solidFill>
                  <a:schemeClr val="tx1"/>
                </a:solidFill>
              </a:rPr>
              <a:t>95%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0FFDC77-8CBC-7C4D-8726-8EA3C7DC8278}"/>
              </a:ext>
            </a:extLst>
          </p:cNvPr>
          <p:cNvSpPr/>
          <p:nvPr/>
        </p:nvSpPr>
        <p:spPr>
          <a:xfrm>
            <a:off x="6400800" y="947058"/>
            <a:ext cx="2694214" cy="4107403"/>
          </a:xfrm>
          <a:prstGeom prst="rect">
            <a:avLst/>
          </a:prstGeom>
          <a:solidFill>
            <a:schemeClr val="bg1">
              <a:lumMod val="75000"/>
              <a:alpha val="5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solidFill>
                  <a:schemeClr val="tx1"/>
                </a:solidFill>
              </a:rPr>
              <a:t>99%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41A62F-A9E6-4F47-9B9C-38A86AC414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6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02"/>
    </mc:Choice>
    <mc:Fallback xmlns="">
      <p:transition spd="slow" advTm="44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69CB7D-FB3F-A648-9991-7E975A0E2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/>
              <a:t>Discussion</a:t>
            </a:r>
          </a:p>
        </p:txBody>
      </p:sp>
      <p:graphicFrame>
        <p:nvGraphicFramePr>
          <p:cNvPr id="21" name="Content Placeholder 5">
            <a:extLst>
              <a:ext uri="{FF2B5EF4-FFF2-40B4-BE49-F238E27FC236}">
                <a16:creationId xmlns:a16="http://schemas.microsoft.com/office/drawing/2014/main" id="{3F825731-EFF0-4483-B6E0-FA465E003F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292833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0CEC83-A392-414A-BF9F-C080EA93A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3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88"/>
    </mc:Choice>
    <mc:Fallback xmlns="">
      <p:transition spd="slow" advTm="34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7AF10-BFE9-F943-9C8C-69F189731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ED2EFC7-27A1-4832-9E1F-C7D284FD17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288245"/>
              </p:ext>
            </p:extLst>
          </p:nvPr>
        </p:nvGraphicFramePr>
        <p:xfrm>
          <a:off x="1115568" y="2478024"/>
          <a:ext cx="10168128" cy="369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6947DD5-180C-4443-9511-D71CD1914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1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29"/>
    </mc:Choice>
    <mc:Fallback xmlns="">
      <p:transition spd="slow" advTm="55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9FBE5-8B37-4D45-B52A-B6936D836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37285" cy="1645920"/>
          </a:xfrm>
        </p:spPr>
        <p:txBody>
          <a:bodyPr>
            <a:normAutofit/>
          </a:bodyPr>
          <a:lstStyle/>
          <a:p>
            <a:r>
              <a:rPr lang="en-US" sz="3200"/>
              <a:t>Questions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8113" y="1405210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70929-1260-F548-A7A8-B4D183719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164" y="586822"/>
            <a:ext cx="6002636" cy="1645920"/>
          </a:xfrm>
        </p:spPr>
        <p:txBody>
          <a:bodyPr anchor="ctr">
            <a:normAutofit/>
          </a:bodyPr>
          <a:lstStyle/>
          <a:p>
            <a:r>
              <a:rPr lang="en-US" sz="1800"/>
              <a:t>Feel free to email me at </a:t>
            </a:r>
            <a:r>
              <a:rPr lang="en-US" sz="1800">
                <a:hlinkClick r:id="rId5"/>
              </a:rPr>
              <a:t>mtbrown4@uncg.edu</a:t>
            </a:r>
            <a:r>
              <a:rPr lang="en-US" sz="1800"/>
              <a:t> with any questions</a:t>
            </a:r>
          </a:p>
        </p:txBody>
      </p:sp>
      <p:pic>
        <p:nvPicPr>
          <p:cNvPr id="4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A52614AB-A5DD-984B-ADB2-A4BBE68C4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398" y="2734056"/>
            <a:ext cx="10399595" cy="348386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859FB57-E396-3645-8849-BB74D4933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9"/>
    </mc:Choice>
    <mc:Fallback xmlns="">
      <p:transition spd="slow" advTm="14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8C207-01CF-2F4A-BD9B-0F0812F8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64211"/>
            <a:ext cx="4571999" cy="1165002"/>
          </a:xfrm>
        </p:spPr>
        <p:txBody>
          <a:bodyPr anchor="b">
            <a:normAutofit/>
          </a:bodyPr>
          <a:lstStyle/>
          <a:p>
            <a:r>
              <a:rPr lang="en-US" sz="3600"/>
              <a:t>Emerging Adulthood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1E1AF-CAFB-7F4A-9C3F-738F4E98C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55327"/>
            <a:ext cx="4571999" cy="3776975"/>
          </a:xfrm>
        </p:spPr>
        <p:txBody>
          <a:bodyPr>
            <a:normAutofit/>
          </a:bodyPr>
          <a:lstStyle/>
          <a:p>
            <a:r>
              <a:rPr lang="en-US" sz="1800" dirty="0"/>
              <a:t>Emerging Adulthood; encompasses ages 18-25</a:t>
            </a:r>
          </a:p>
          <a:p>
            <a:r>
              <a:rPr lang="en-US" sz="1800" dirty="0"/>
              <a:t>Developmental tasks of increasing independence and self-reliance </a:t>
            </a:r>
            <a:br>
              <a:rPr lang="en-US" sz="1800" dirty="0"/>
            </a:br>
            <a:r>
              <a:rPr lang="en-US" sz="1800" dirty="0"/>
              <a:t>(Soenens et al., 2007)</a:t>
            </a:r>
          </a:p>
          <a:p>
            <a:r>
              <a:rPr lang="en-US" sz="1800" dirty="0"/>
              <a:t>Arnett’s Theory of Emerging Adulthood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1030" name="Picture 6" descr="How to Emotionally Prepare as a Parent Before You Send Your Kid to College  | Parents">
            <a:extLst>
              <a:ext uri="{FF2B5EF4-FFF2-40B4-BE49-F238E27FC236}">
                <a16:creationId xmlns:a16="http://schemas.microsoft.com/office/drawing/2014/main" id="{D3B87C2C-095F-ED4E-B9F6-6C763B5C6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2" r="32590" b="-1"/>
          <a:stretch/>
        </p:blipFill>
        <p:spPr bwMode="auto">
          <a:xfrm>
            <a:off x="6190488" y="566928"/>
            <a:ext cx="5157216" cy="528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EE9E82-6F8A-6C4C-9CC8-FF349236B490}"/>
              </a:ext>
            </a:extLst>
          </p:cNvPr>
          <p:cNvSpPr txBox="1"/>
          <p:nvPr/>
        </p:nvSpPr>
        <p:spPr>
          <a:xfrm>
            <a:off x="522514" y="11593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9281EE4-D760-C148-BC12-5D0B8E20F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9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07"/>
    </mc:Choice>
    <mc:Fallback xmlns="">
      <p:transition spd="slow" advTm="41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8C207-01CF-2F4A-BD9B-0F0812F8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52" y="324612"/>
            <a:ext cx="11000232" cy="1106424"/>
          </a:xfrm>
        </p:spPr>
        <p:txBody>
          <a:bodyPr>
            <a:normAutofit/>
          </a:bodyPr>
          <a:lstStyle/>
          <a:p>
            <a:pPr algn="r"/>
            <a:r>
              <a:rPr lang="en-US" sz="3300" dirty="0"/>
              <a:t>What does Mother Support for Autonomy look like in Emerging Adulthood and why is it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1E1AF-CAFB-7F4A-9C3F-738F4E98C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752" y="2020824"/>
            <a:ext cx="3455097" cy="3959352"/>
          </a:xfrm>
        </p:spPr>
        <p:txBody>
          <a:bodyPr anchor="ctr">
            <a:normAutofit/>
          </a:bodyPr>
          <a:lstStyle/>
          <a:p>
            <a:r>
              <a:rPr lang="en-US" sz="1700"/>
              <a:t>Autonomy is among 3 universal psychological needs (Deci &amp; Ryan, 2000)</a:t>
            </a:r>
          </a:p>
          <a:p>
            <a:r>
              <a:rPr lang="en-US" sz="1700"/>
              <a:t>Emerging adults who tend to be more autonomous endorse better psychosocial adjustment  (Lekes et al. 2010; Cullaty, 2011)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9B8692E-EC40-634B-BD80-BAE7E46D9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768" y="2302002"/>
            <a:ext cx="6702552" cy="335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2171E4-E89F-274A-AAED-870206C95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2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45"/>
    </mc:Choice>
    <mc:Fallback xmlns="">
      <p:transition spd="slow" advTm="45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4386C-83D4-BB4F-A164-877B9C34A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37285" cy="1645920"/>
          </a:xfrm>
        </p:spPr>
        <p:txBody>
          <a:bodyPr>
            <a:normAutofit/>
          </a:bodyPr>
          <a:lstStyle/>
          <a:p>
            <a:r>
              <a:rPr lang="en-US" sz="3000" dirty="0"/>
              <a:t>What do Mothers </a:t>
            </a:r>
            <a:r>
              <a:rPr lang="en-US" sz="3000" i="1" u="sng" dirty="0"/>
              <a:t>do</a:t>
            </a:r>
            <a:r>
              <a:rPr lang="en-US" sz="3000" dirty="0"/>
              <a:t> to Support Youth Autonomy?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91F2A-67C2-164C-8A8F-45320B596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6658" y="431547"/>
            <a:ext cx="6002636" cy="1645920"/>
          </a:xfrm>
        </p:spPr>
        <p:txBody>
          <a:bodyPr anchor="ctr">
            <a:normAutofit/>
          </a:bodyPr>
          <a:lstStyle/>
          <a:p>
            <a:r>
              <a:rPr lang="en-US" sz="1800" dirty="0"/>
              <a:t>Engagement? Responsiveness? Monitoring?</a:t>
            </a:r>
          </a:p>
          <a:p>
            <a:r>
              <a:rPr lang="en-US" sz="1800" dirty="0"/>
              <a:t>Helicopter parenting?  </a:t>
            </a:r>
          </a:p>
          <a:p>
            <a:r>
              <a:rPr lang="en-US" sz="1800" dirty="0"/>
              <a:t>Best in moderation?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B3CD5524-DBF3-D74C-917A-63A48F874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4866" y="2734056"/>
            <a:ext cx="9610659" cy="348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D55039C-032D-094A-9CCC-DA3F3DE758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9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41"/>
    </mc:Choice>
    <mc:Fallback xmlns="">
      <p:transition spd="slow" advTm="80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8F1B-1B44-7444-8B1B-B78EE046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28" y="838697"/>
            <a:ext cx="4485861" cy="1088136"/>
          </a:xfrm>
        </p:spPr>
        <p:txBody>
          <a:bodyPr anchor="b">
            <a:normAutofit/>
          </a:bodyPr>
          <a:lstStyle/>
          <a:p>
            <a:r>
              <a:rPr lang="en-US" sz="2400" dirty="0"/>
              <a:t>Digital Communication in Mother-Emerging Adult Dyads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DC096-8CB9-304C-B1BE-887910D92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en-US" sz="1700" dirty="0"/>
              <a:t>Digital communication offers us a window into naturalistic parent-emerging adult interactions</a:t>
            </a:r>
          </a:p>
          <a:p>
            <a:r>
              <a:rPr lang="en-US" sz="1700" dirty="0"/>
              <a:t>Co-construction theory</a:t>
            </a:r>
          </a:p>
          <a:p>
            <a:r>
              <a:rPr lang="en-US" sz="1700" dirty="0"/>
              <a:t>Digital communication is important for emerging adult-parent dyads as this is a period where children are living away from home for the first time </a:t>
            </a:r>
          </a:p>
        </p:txBody>
      </p:sp>
      <p:pic>
        <p:nvPicPr>
          <p:cNvPr id="6146" name="Picture 2" descr="woman sitting on window">
            <a:extLst>
              <a:ext uri="{FF2B5EF4-FFF2-40B4-BE49-F238E27FC236}">
                <a16:creationId xmlns:a16="http://schemas.microsoft.com/office/drawing/2014/main" id="{933B0D1E-965F-DA47-A7EC-977B9C9FD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" r="25655" b="-1"/>
          <a:stretch/>
        </p:blipFill>
        <p:spPr bwMode="auto"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B69D863-2506-764F-8A04-080A23BB2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5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58"/>
    </mc:Choice>
    <mc:Fallback xmlns="">
      <p:transition spd="slow" advTm="80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CD49E-F1C5-C641-A497-8775D1C69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06" y="0"/>
            <a:ext cx="10506456" cy="1919141"/>
          </a:xfrm>
        </p:spPr>
        <p:txBody>
          <a:bodyPr anchor="b">
            <a:normAutofit/>
          </a:bodyPr>
          <a:lstStyle/>
          <a:p>
            <a:pPr algn="r"/>
            <a:r>
              <a:rPr lang="en-US" sz="4200" dirty="0"/>
              <a:t>Current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AE067-62D3-0642-8BBD-E8C618CB4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408" y="2422869"/>
            <a:ext cx="10509504" cy="2905686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Do mothers affect their emerging adult children’s perception of autonomy support?</a:t>
            </a:r>
          </a:p>
          <a:p>
            <a:pPr lvl="1">
              <a:lnSpc>
                <a:spcPct val="100000"/>
              </a:lnSpc>
            </a:pPr>
            <a:r>
              <a:rPr lang="en-US" i="1" dirty="0"/>
              <a:t>Is mother texting frequency tied to emerging adult perceptions of mother autonomy support? (is this association best characterized as LINEAR or QUADRATIC?)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Is mother </a:t>
            </a:r>
            <a:r>
              <a:rPr lang="en-US" i="1" dirty="0"/>
              <a:t>digital responsiveness </a:t>
            </a:r>
            <a:r>
              <a:rPr lang="en-US" dirty="0"/>
              <a:t>tied to emerging adult perceptions of mother autonomy support? (</a:t>
            </a:r>
            <a:r>
              <a:rPr lang="en-US" i="1" dirty="0"/>
              <a:t>is this association best characterized as LINEAR or QUADRATIC?)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 Is mother </a:t>
            </a:r>
            <a:r>
              <a:rPr lang="en-US" i="1" dirty="0"/>
              <a:t>digital monitoring </a:t>
            </a:r>
            <a:r>
              <a:rPr lang="en-US" dirty="0"/>
              <a:t>tied to emerging adult perceptions of mother autonomy support? (</a:t>
            </a:r>
            <a:r>
              <a:rPr lang="en-US" i="1" dirty="0"/>
              <a:t>is this association best characterized as LINEAR or QUADRATIC?)</a:t>
            </a:r>
            <a:r>
              <a:rPr lang="en-US" dirty="0"/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EEA249-C990-3D47-B901-8359E399B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2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69"/>
    </mc:Choice>
    <mc:Fallback xmlns="">
      <p:transition spd="slow" advTm="27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A0C17-FF0F-3F46-BFD7-331716098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978619"/>
            <a:ext cx="5991244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Sample and Measures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0B7DFE-6260-A249-954A-8FA657534FDC}"/>
              </a:ext>
            </a:extLst>
          </p:cNvPr>
          <p:cNvSpPr txBox="1"/>
          <p:nvPr/>
        </p:nvSpPr>
        <p:spPr>
          <a:xfrm>
            <a:off x="841248" y="2252870"/>
            <a:ext cx="5993892" cy="356025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fontAlgn="base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Sample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267 College students at elite Southeastern University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Consented and contributed 560,172 text messages exchanged with all conversation partners over 2-weeks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To be included in the present study participants had to send at least one text message to their parent(s) (N=238)</a:t>
            </a:r>
          </a:p>
          <a:p>
            <a:pPr fontAlgn="base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Measures</a:t>
            </a:r>
          </a:p>
          <a:p>
            <a:pPr marL="285750" indent="-228600" fontAlgn="base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Demographic Covariates (age, sex, parental education status as a proxy for SES)</a:t>
            </a:r>
          </a:p>
          <a:p>
            <a:pPr marL="285750" indent="-228600" fontAlgn="base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Parental Support of Autonomy </a:t>
            </a:r>
          </a:p>
          <a:p>
            <a:pPr marL="742950" lvl="1" indent="-228600" fontAlgn="base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(Steinberg et al., 1989; 1991, 1992) </a:t>
            </a:r>
          </a:p>
          <a:p>
            <a:pPr marL="742950" lvl="1" indent="-228600" fontAlgn="base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Example Item: How often did your mother tell you that her ideas were correct and that you should not question them? ​</a:t>
            </a:r>
          </a:p>
          <a:p>
            <a:pPr marL="742950" lvl="1" indent="-228600" fontAlgn="base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D8D5621-9BBD-47E9-AF1C-50DE837AC2D4}"/>
              </a:ext>
            </a:extLst>
          </p:cNvPr>
          <p:cNvGraphicFramePr>
            <a:graphicFrameLocks noGrp="1"/>
          </p:cNvGraphicFramePr>
          <p:nvPr/>
        </p:nvGraphicFramePr>
        <p:xfrm>
          <a:off x="7497601" y="557924"/>
          <a:ext cx="4284824" cy="59334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93958">
                  <a:extLst>
                    <a:ext uri="{9D8B030D-6E8A-4147-A177-3AD203B41FA5}">
                      <a16:colId xmlns:a16="http://schemas.microsoft.com/office/drawing/2014/main" val="930259643"/>
                    </a:ext>
                  </a:extLst>
                </a:gridCol>
                <a:gridCol w="2315375">
                  <a:extLst>
                    <a:ext uri="{9D8B030D-6E8A-4147-A177-3AD203B41FA5}">
                      <a16:colId xmlns:a16="http://schemas.microsoft.com/office/drawing/2014/main" val="405426628"/>
                    </a:ext>
                  </a:extLst>
                </a:gridCol>
                <a:gridCol w="539792">
                  <a:extLst>
                    <a:ext uri="{9D8B030D-6E8A-4147-A177-3AD203B41FA5}">
                      <a16:colId xmlns:a16="http://schemas.microsoft.com/office/drawing/2014/main" val="3032721520"/>
                    </a:ext>
                  </a:extLst>
                </a:gridCol>
                <a:gridCol w="1035699">
                  <a:extLst>
                    <a:ext uri="{9D8B030D-6E8A-4147-A177-3AD203B41FA5}">
                      <a16:colId xmlns:a16="http://schemas.microsoft.com/office/drawing/2014/main" val="3617427662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Sample Characteristics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76176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Sample</a:t>
                      </a:r>
                    </a:p>
                  </a:txBody>
                  <a:tcPr marL="102105" marR="102105" marT="51053" marB="51053"/>
                </a:tc>
                <a:tc hMerge="1"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105" marR="102105" marT="51053" marB="51053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</a:rPr>
                        <a:t>267</a:t>
                      </a:r>
                      <a:endParaRPr lang="en-US" sz="15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105" marR="102105" marT="51053" marB="51053"/>
                </a:tc>
                <a:extLst>
                  <a:ext uri="{0D108BD9-81ED-4DB2-BD59-A6C34878D82A}">
                    <a16:rowId xmlns:a16="http://schemas.microsoft.com/office/drawing/2014/main" val="299263752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Average Age</a:t>
                      </a:r>
                    </a:p>
                  </a:txBody>
                  <a:tcPr marL="102105" marR="102105" marT="51053" marB="5105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19.85</a:t>
                      </a:r>
                    </a:p>
                  </a:txBody>
                  <a:tcPr marL="102105" marR="102105" marT="51053" marB="51053"/>
                </a:tc>
                <a:extLst>
                  <a:ext uri="{0D108BD9-81ED-4DB2-BD59-A6C34878D82A}">
                    <a16:rowId xmlns:a16="http://schemas.microsoft.com/office/drawing/2014/main" val="1989519034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Sex</a:t>
                      </a:r>
                    </a:p>
                  </a:txBody>
                  <a:tcPr marL="102105" marR="102105" marT="51053" marB="5105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105" marR="102105" marT="51053" marB="51053"/>
                </a:tc>
                <a:extLst>
                  <a:ext uri="{0D108BD9-81ED-4DB2-BD59-A6C34878D82A}">
                    <a16:rowId xmlns:a16="http://schemas.microsoft.com/office/drawing/2014/main" val="980473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105" marR="102105" marT="51053" marB="51053"/>
                </a:tc>
                <a:tc gridSpan="2"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Male</a:t>
                      </a:r>
                      <a:endParaRPr lang="en-US" sz="15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105" marR="102105" marT="51053" marB="51053"/>
                </a:tc>
                <a:tc hMerge="1"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Male</a:t>
                      </a:r>
                    </a:p>
                  </a:txBody>
                  <a:tcPr marL="102105" marR="102105" marT="51053" marB="51053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45.96%</a:t>
                      </a:r>
                    </a:p>
                  </a:txBody>
                  <a:tcPr marL="102105" marR="102105" marT="51053" marB="51053"/>
                </a:tc>
                <a:extLst>
                  <a:ext uri="{0D108BD9-81ED-4DB2-BD59-A6C34878D82A}">
                    <a16:rowId xmlns:a16="http://schemas.microsoft.com/office/drawing/2014/main" val="3103692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105" marR="102105" marT="51053" marB="51053"/>
                </a:tc>
                <a:tc gridSpan="2"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Female</a:t>
                      </a:r>
                    </a:p>
                  </a:txBody>
                  <a:tcPr marL="102105" marR="102105" marT="51053" marB="51053"/>
                </a:tc>
                <a:tc hMerge="1"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Female</a:t>
                      </a:r>
                    </a:p>
                  </a:txBody>
                  <a:tcPr marL="102105" marR="102105" marT="51053" marB="51053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54.04%</a:t>
                      </a:r>
                    </a:p>
                  </a:txBody>
                  <a:tcPr marL="102105" marR="102105" marT="51053" marB="51053"/>
                </a:tc>
                <a:extLst>
                  <a:ext uri="{0D108BD9-81ED-4DB2-BD59-A6C34878D82A}">
                    <a16:rowId xmlns:a16="http://schemas.microsoft.com/office/drawing/2014/main" val="625929473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Race/Ethnicity </a:t>
                      </a:r>
                    </a:p>
                  </a:txBody>
                  <a:tcPr marL="102105" marR="102105" marT="51053" marB="5105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105" marR="102105" marT="51053" marB="51053"/>
                </a:tc>
                <a:extLst>
                  <a:ext uri="{0D108BD9-81ED-4DB2-BD59-A6C34878D82A}">
                    <a16:rowId xmlns:a16="http://schemas.microsoft.com/office/drawing/2014/main" val="2210451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105" marR="102105" marT="51053" marB="51053"/>
                </a:tc>
                <a:tc gridSpan="2"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Black</a:t>
                      </a:r>
                    </a:p>
                  </a:txBody>
                  <a:tcPr marL="102105" marR="102105" marT="51053" marB="51053"/>
                </a:tc>
                <a:tc hMerge="1"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Black</a:t>
                      </a:r>
                    </a:p>
                  </a:txBody>
                  <a:tcPr marL="102105" marR="102105" marT="51053" marB="5105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22.12%</a:t>
                      </a:r>
                    </a:p>
                  </a:txBody>
                  <a:tcPr marL="102105" marR="102105" marT="51053" marB="51053"/>
                </a:tc>
                <a:extLst>
                  <a:ext uri="{0D108BD9-81ED-4DB2-BD59-A6C34878D82A}">
                    <a16:rowId xmlns:a16="http://schemas.microsoft.com/office/drawing/2014/main" val="2207865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105" marR="102105" marT="51053" marB="51053"/>
                </a:tc>
                <a:tc gridSpan="2"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Asian </a:t>
                      </a:r>
                      <a:endParaRPr lang="en-US" sz="15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105" marR="102105" marT="51053" marB="51053"/>
                </a:tc>
                <a:tc hMerge="1"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Asian </a:t>
                      </a:r>
                    </a:p>
                  </a:txBody>
                  <a:tcPr marL="102105" marR="102105" marT="51053" marB="51053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11.18%</a:t>
                      </a:r>
                    </a:p>
                  </a:txBody>
                  <a:tcPr marL="102105" marR="102105" marT="51053" marB="51053"/>
                </a:tc>
                <a:extLst>
                  <a:ext uri="{0D108BD9-81ED-4DB2-BD59-A6C34878D82A}">
                    <a16:rowId xmlns:a16="http://schemas.microsoft.com/office/drawing/2014/main" val="1628882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105" marR="102105" marT="51053" marB="51053"/>
                </a:tc>
                <a:tc gridSpan="2"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Hispanic- Any Race</a:t>
                      </a:r>
                      <a:endParaRPr lang="en-US" sz="15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105" marR="102105" marT="51053" marB="51053"/>
                </a:tc>
                <a:tc hMerge="1"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Hispanic- Any Race</a:t>
                      </a:r>
                    </a:p>
                  </a:txBody>
                  <a:tcPr marL="102105" marR="102105" marT="51053" marB="51053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5.40%</a:t>
                      </a:r>
                    </a:p>
                  </a:txBody>
                  <a:tcPr marL="102105" marR="102105" marT="51053" marB="51053"/>
                </a:tc>
                <a:extLst>
                  <a:ext uri="{0D108BD9-81ED-4DB2-BD59-A6C34878D82A}">
                    <a16:rowId xmlns:a16="http://schemas.microsoft.com/office/drawing/2014/main" val="2124716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105" marR="102105" marT="51053" marB="51053"/>
                </a:tc>
                <a:tc gridSpan="2"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White</a:t>
                      </a:r>
                    </a:p>
                  </a:txBody>
                  <a:tcPr marL="102105" marR="102105" marT="51053" marB="51053"/>
                </a:tc>
                <a:tc hMerge="1"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White</a:t>
                      </a:r>
                    </a:p>
                  </a:txBody>
                  <a:tcPr marL="102105" marR="102105" marT="51053" marB="51053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59.76%</a:t>
                      </a:r>
                    </a:p>
                  </a:txBody>
                  <a:tcPr marL="102105" marR="102105" marT="51053" marB="51053"/>
                </a:tc>
                <a:extLst>
                  <a:ext uri="{0D108BD9-81ED-4DB2-BD59-A6C34878D82A}">
                    <a16:rowId xmlns:a16="http://schemas.microsoft.com/office/drawing/2014/main" val="10528825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Year in Undergraduate Degree</a:t>
                      </a:r>
                    </a:p>
                  </a:txBody>
                  <a:tcPr marL="102105" marR="102105" marT="51053" marB="5105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105" marR="102105" marT="51053" marB="51053"/>
                </a:tc>
                <a:extLst>
                  <a:ext uri="{0D108BD9-81ED-4DB2-BD59-A6C34878D82A}">
                    <a16:rowId xmlns:a16="http://schemas.microsoft.com/office/drawing/2014/main" val="4023699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105" marR="102105" marT="51053" marB="51053"/>
                </a:tc>
                <a:tc gridSpan="2"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500" b="1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year Undergraduate</a:t>
                      </a:r>
                    </a:p>
                  </a:txBody>
                  <a:tcPr marL="102105" marR="102105" marT="51053" marB="51053"/>
                </a:tc>
                <a:tc hMerge="1"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500" b="1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year Undergraduate</a:t>
                      </a:r>
                    </a:p>
                  </a:txBody>
                  <a:tcPr marL="102105" marR="102105" marT="51053" marB="51053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28.69%</a:t>
                      </a:r>
                    </a:p>
                  </a:txBody>
                  <a:tcPr marL="102105" marR="102105" marT="51053" marB="51053"/>
                </a:tc>
                <a:extLst>
                  <a:ext uri="{0D108BD9-81ED-4DB2-BD59-A6C34878D82A}">
                    <a16:rowId xmlns:a16="http://schemas.microsoft.com/office/drawing/2014/main" val="2570320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105" marR="102105" marT="51053" marB="51053"/>
                </a:tc>
                <a:tc gridSpan="2"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Sophomore </a:t>
                      </a:r>
                      <a:endParaRPr lang="en-US" sz="15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105" marR="102105" marT="51053" marB="51053"/>
                </a:tc>
                <a:tc hMerge="1"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Sophomore </a:t>
                      </a:r>
                    </a:p>
                  </a:txBody>
                  <a:tcPr marL="102105" marR="102105" marT="51053" marB="51053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20.61%</a:t>
                      </a:r>
                    </a:p>
                  </a:txBody>
                  <a:tcPr marL="102105" marR="102105" marT="51053" marB="51053"/>
                </a:tc>
                <a:extLst>
                  <a:ext uri="{0D108BD9-81ED-4DB2-BD59-A6C34878D82A}">
                    <a16:rowId xmlns:a16="http://schemas.microsoft.com/office/drawing/2014/main" val="1675168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105" marR="102105" marT="51053" marB="51053"/>
                </a:tc>
                <a:tc gridSpan="2"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Junior</a:t>
                      </a:r>
                      <a:endParaRPr lang="en-US" sz="15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105" marR="102105" marT="51053" marB="51053"/>
                </a:tc>
                <a:tc hMerge="1"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Junior</a:t>
                      </a:r>
                    </a:p>
                  </a:txBody>
                  <a:tcPr marL="102105" marR="102105" marT="51053" marB="51053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20.02%</a:t>
                      </a:r>
                    </a:p>
                  </a:txBody>
                  <a:tcPr marL="102105" marR="102105" marT="51053" marB="51053"/>
                </a:tc>
                <a:extLst>
                  <a:ext uri="{0D108BD9-81ED-4DB2-BD59-A6C34878D82A}">
                    <a16:rowId xmlns:a16="http://schemas.microsoft.com/office/drawing/2014/main" val="820422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105" marR="102105" marT="51053" marB="51053"/>
                </a:tc>
                <a:tc gridSpan="2"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Senior</a:t>
                      </a:r>
                    </a:p>
                  </a:txBody>
                  <a:tcPr marL="102105" marR="102105" marT="51053" marB="51053"/>
                </a:tc>
                <a:tc hMerge="1"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Senior</a:t>
                      </a:r>
                    </a:p>
                  </a:txBody>
                  <a:tcPr marL="102105" marR="102105" marT="51053" marB="51053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29.04%</a:t>
                      </a:r>
                    </a:p>
                  </a:txBody>
                  <a:tcPr marL="102105" marR="102105" marT="51053" marB="51053"/>
                </a:tc>
                <a:extLst>
                  <a:ext uri="{0D108BD9-81ED-4DB2-BD59-A6C34878D82A}">
                    <a16:rowId xmlns:a16="http://schemas.microsoft.com/office/drawing/2014/main" val="1482515735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B9289F-301A-7044-83C9-887B54DBB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7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71"/>
    </mc:Choice>
    <mc:Fallback xmlns="">
      <p:transition spd="slow" advTm="31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BC13726-BCDD-3947-BCFF-BB4AD34A4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37285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Parent-Child Text Interaction Coding Scheme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57598E-E4ED-EE4C-B032-9C659BB5EB99}"/>
              </a:ext>
            </a:extLst>
          </p:cNvPr>
          <p:cNvSpPr txBox="1"/>
          <p:nvPr/>
        </p:nvSpPr>
        <p:spPr>
          <a:xfrm>
            <a:off x="5351164" y="457707"/>
            <a:ext cx="6002636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30,000 parent-emerging adult text messages qualitatively coded by 2 coders (20% double coded for reliability)</a:t>
            </a:r>
          </a:p>
          <a:p>
            <a:pPr marL="285750" indent="-285750" fontAlgn="base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Codes assigned per text message; not mutually exclusive or exhaustive 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111F4F5A-50DD-964C-9807-61889285F9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2129503"/>
              </p:ext>
            </p:extLst>
          </p:nvPr>
        </p:nvGraphicFramePr>
        <p:xfrm>
          <a:off x="1456213" y="2553101"/>
          <a:ext cx="9897587" cy="42062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88071">
                  <a:extLst>
                    <a:ext uri="{9D8B030D-6E8A-4147-A177-3AD203B41FA5}">
                      <a16:colId xmlns:a16="http://schemas.microsoft.com/office/drawing/2014/main" val="3184756786"/>
                    </a:ext>
                  </a:extLst>
                </a:gridCol>
                <a:gridCol w="3287434">
                  <a:extLst>
                    <a:ext uri="{9D8B030D-6E8A-4147-A177-3AD203B41FA5}">
                      <a16:colId xmlns:a16="http://schemas.microsoft.com/office/drawing/2014/main" val="730906773"/>
                    </a:ext>
                  </a:extLst>
                </a:gridCol>
                <a:gridCol w="5526783">
                  <a:extLst>
                    <a:ext uri="{9D8B030D-6E8A-4147-A177-3AD203B41FA5}">
                      <a16:colId xmlns:a16="http://schemas.microsoft.com/office/drawing/2014/main" val="2128145271"/>
                    </a:ext>
                  </a:extLst>
                </a:gridCol>
                <a:gridCol w="795299">
                  <a:extLst>
                    <a:ext uri="{9D8B030D-6E8A-4147-A177-3AD203B41FA5}">
                      <a16:colId xmlns:a16="http://schemas.microsoft.com/office/drawing/2014/main" val="2661820622"/>
                    </a:ext>
                  </a:extLst>
                </a:gridCol>
              </a:tblGrid>
              <a:tr h="218986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N = 215 (Mother)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IRR</a:t>
                      </a:r>
                      <a:r>
                        <a:rPr lang="en-US" sz="800" b="1">
                          <a:effectLst/>
                        </a:rPr>
                        <a:t> </a:t>
                      </a:r>
                      <a:r>
                        <a:rPr lang="en-US" sz="1200" b="1">
                          <a:effectLst/>
                        </a:rPr>
                        <a:t> (Κ)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4078056560"/>
                  </a:ext>
                </a:extLst>
              </a:tr>
              <a:tr h="218986"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Digital Responsiveness 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327604"/>
                  </a:ext>
                </a:extLst>
              </a:tr>
              <a:tr h="4038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Parent Emotional/Esteem Support Provision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Discusses provision of emotional support or esteem support. Occurs in the context of a need or social support seeking.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.66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924899572"/>
                  </a:ext>
                </a:extLst>
              </a:tr>
              <a:tr h="4038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Parent Tangible Aid Provision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Discusses provision of tangible aid. May include favors, gifts, money. Occurs in the context of a need or instrumental support seeking.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.55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484078488"/>
                  </a:ext>
                </a:extLst>
              </a:tr>
              <a:tr h="4038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Parent Advice Provision</a:t>
                      </a:r>
                      <a:endParaRPr lang="en-US" sz="1300" b="1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Demonstrates provision of advice or guidance. Usually solicited, non-directive, or teaching.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.61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65498572"/>
                  </a:ext>
                </a:extLst>
              </a:tr>
              <a:tr h="58870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Parent Warmth</a:t>
                      </a:r>
                      <a:endParaRPr lang="en-US" sz="1300" b="1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Expressions of care, concern, support, or encouragement. Facilitates a positive connection. May include endearment, expressions of affection and love, warm greetings, and compliments.  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.85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124255335"/>
                  </a:ext>
                </a:extLst>
              </a:tr>
              <a:tr h="218986"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Digital Monitoring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483471"/>
                  </a:ext>
                </a:extLst>
              </a:tr>
              <a:tr h="4038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Emerging Adult Disclosure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Discloses information about his/her behavior, wellbeing, activities, relationships, whereabouts.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.73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2796522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Parent Solicitation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Asks questions about behavior, wellbeing, activities, relationships, whereabouts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.82</a:t>
                      </a:r>
                      <a:endParaRPr lang="en-US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877782781"/>
                  </a:ext>
                </a:extLst>
              </a:tr>
              <a:tr h="40384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Parent Control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Reminders of expectations and rules for behavior. Usually directive, actionable, and/or unsolicited. 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.69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49075641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7CC5709-7A35-4155-B398-3CAA85DF2697}"/>
              </a:ext>
            </a:extLst>
          </p:cNvPr>
          <p:cNvSpPr txBox="1"/>
          <p:nvPr/>
        </p:nvSpPr>
        <p:spPr>
          <a:xfrm>
            <a:off x="2013857" y="2103627"/>
            <a:ext cx="4627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Jensen, Hussong, &amp; Haston (2021)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B163E91-FD12-D04A-8119-70E487775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6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97"/>
    </mc:Choice>
    <mc:Fallback xmlns="">
      <p:transition spd="slow" advTm="61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91C12-C098-5847-92CC-3ADC5C8B6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96" y="398417"/>
            <a:ext cx="11201400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300" dirty="0"/>
              <a:t>Are mother </a:t>
            </a:r>
            <a:r>
              <a:rPr lang="en-US" sz="2300" i="1" dirty="0"/>
              <a:t>texting behaviors </a:t>
            </a:r>
            <a:r>
              <a:rPr lang="en-US" sz="2300" dirty="0"/>
              <a:t>tied to emerging adult perceptions of parental autonomy support?</a:t>
            </a:r>
            <a:br>
              <a:rPr lang="en-US" sz="2300" dirty="0"/>
            </a:br>
            <a:endParaRPr lang="en-US" sz="23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D25E45-68FA-A44F-B818-3E16E54D8815}"/>
              </a:ext>
            </a:extLst>
          </p:cNvPr>
          <p:cNvSpPr txBox="1"/>
          <p:nvPr/>
        </p:nvSpPr>
        <p:spPr>
          <a:xfrm>
            <a:off x="7938752" y="2020824"/>
            <a:ext cx="3455097" cy="3959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Models were run separately for mother-emerging adult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First, Perceived Parental Support of Autonomy was regressed (in separate models, alongside covariates) on </a:t>
            </a:r>
          </a:p>
          <a:p>
            <a:pPr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1. Mother-EA texting </a:t>
            </a:r>
            <a:r>
              <a:rPr lang="en-US" sz="1400" i="1" dirty="0"/>
              <a:t>frequency</a:t>
            </a:r>
          </a:p>
          <a:p>
            <a:pPr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2. Mother digital </a:t>
            </a:r>
            <a:r>
              <a:rPr lang="en-US" sz="1400" i="1" dirty="0"/>
              <a:t>responsiveness</a:t>
            </a:r>
            <a:r>
              <a:rPr lang="en-US" sz="1400" dirty="0"/>
              <a:t> codes </a:t>
            </a:r>
          </a:p>
          <a:p>
            <a:pPr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3. Mother </a:t>
            </a:r>
            <a:r>
              <a:rPr lang="en-US" sz="1400" i="1" dirty="0"/>
              <a:t>monitoring</a:t>
            </a:r>
            <a:r>
              <a:rPr lang="en-US" sz="1400" dirty="0"/>
              <a:t> codes  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Next, we added quadratic terms to the first (linear) models</a:t>
            </a:r>
          </a:p>
        </p:txBody>
      </p:sp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AA3FB4B4-8786-8444-A641-F061C74A87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469026"/>
              </p:ext>
            </p:extLst>
          </p:nvPr>
        </p:nvGraphicFramePr>
        <p:xfrm>
          <a:off x="876300" y="1085850"/>
          <a:ext cx="8631238" cy="560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Document" r:id="rId6" imgW="8299591" imgH="5386412" progId="Word.Document.12">
                  <p:embed/>
                </p:oleObj>
              </mc:Choice>
              <mc:Fallback>
                <p:oleObj name="Document" r:id="rId6" imgW="8299591" imgH="5386412" progId="Word.Document.12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AA3FB4B4-8786-8444-A641-F061C74A8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76300" y="1085850"/>
                        <a:ext cx="8631238" cy="560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17D471-EC14-9D4C-AB19-468E97A90C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8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80"/>
    </mc:Choice>
    <mc:Fallback xmlns="">
      <p:transition spd="slow" advTm="74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ccentBoxVTI">
  <a:themeElements>
    <a:clrScheme name="AnalogousFromDarkSeedLeftStep">
      <a:dk1>
        <a:srgbClr val="000000"/>
      </a:dk1>
      <a:lt1>
        <a:srgbClr val="FFFFFF"/>
      </a:lt1>
      <a:dk2>
        <a:srgbClr val="301B2C"/>
      </a:dk2>
      <a:lt2>
        <a:srgbClr val="F0F3F3"/>
      </a:lt2>
      <a:accent1>
        <a:srgbClr val="C34F4D"/>
      </a:accent1>
      <a:accent2>
        <a:srgbClr val="B13B6A"/>
      </a:accent2>
      <a:accent3>
        <a:srgbClr val="C34DAD"/>
      </a:accent3>
      <a:accent4>
        <a:srgbClr val="963BB1"/>
      </a:accent4>
      <a:accent5>
        <a:srgbClr val="774DC3"/>
      </a:accent5>
      <a:accent6>
        <a:srgbClr val="3E46B3"/>
      </a:accent6>
      <a:hlink>
        <a:srgbClr val="823FBF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13293</TotalTime>
  <Words>2078</Words>
  <Application>Microsoft Office PowerPoint</Application>
  <PresentationFormat>Widescreen</PresentationFormat>
  <Paragraphs>292</Paragraphs>
  <Slides>15</Slides>
  <Notes>13</Notes>
  <HiddenSlides>0</HiddenSlides>
  <MMClips>15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Neue Haas Grotesk Text Pro</vt:lpstr>
      <vt:lpstr>Times New Roman</vt:lpstr>
      <vt:lpstr>AccentBoxVTI</vt:lpstr>
      <vt:lpstr>Microsoft Word Document</vt:lpstr>
      <vt:lpstr>  Mother Text Message Behaviors and Emerging Adult Perceived Parental Support of Autonomy  </vt:lpstr>
      <vt:lpstr>Emerging Adulthood</vt:lpstr>
      <vt:lpstr>What does Mother Support for Autonomy look like in Emerging Adulthood and why is it important?</vt:lpstr>
      <vt:lpstr>What do Mothers do to Support Youth Autonomy? </vt:lpstr>
      <vt:lpstr>Digital Communication in Mother-Emerging Adult Dyads </vt:lpstr>
      <vt:lpstr>Current Study</vt:lpstr>
      <vt:lpstr>Sample and Measures </vt:lpstr>
      <vt:lpstr>Parent-Child Text Interaction Coding Scheme</vt:lpstr>
      <vt:lpstr>Are mother texting behaviors tied to emerging adult perceptions of parental autonomy support? </vt:lpstr>
      <vt:lpstr>Results </vt:lpstr>
      <vt:lpstr>Results</vt:lpstr>
      <vt:lpstr>PowerPoint Presentation</vt:lpstr>
      <vt:lpstr>Discussion</vt:lpstr>
      <vt:lpstr>Limitations</vt:lpstr>
      <vt:lpstr>Questions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Parent Text Message Behaviors and Emerging Adult Perceived Parental Support of Autonomy</dc:title>
  <dc:creator>Morgan Brown</dc:creator>
  <cp:lastModifiedBy>Rebecca Cerminaro</cp:lastModifiedBy>
  <cp:revision>108</cp:revision>
  <dcterms:created xsi:type="dcterms:W3CDTF">2021-06-16T19:32:40Z</dcterms:created>
  <dcterms:modified xsi:type="dcterms:W3CDTF">2022-03-24T19:18:48Z</dcterms:modified>
</cp:coreProperties>
</file>