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14"/>
  </p:notesMasterIdLst>
  <p:sldIdLst>
    <p:sldId id="256" r:id="rId3"/>
    <p:sldId id="257" r:id="rId4"/>
    <p:sldId id="599" r:id="rId5"/>
    <p:sldId id="597" r:id="rId6"/>
    <p:sldId id="259" r:id="rId7"/>
    <p:sldId id="598" r:id="rId8"/>
    <p:sldId id="601" r:id="rId9"/>
    <p:sldId id="602" r:id="rId10"/>
    <p:sldId id="260" r:id="rId11"/>
    <p:sldId id="600" r:id="rId12"/>
    <p:sldId id="60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871" autoAdjust="0"/>
  </p:normalViewPr>
  <p:slideViewPr>
    <p:cSldViewPr snapToGrid="0">
      <p:cViewPr varScale="1">
        <p:scale>
          <a:sx n="93" d="100"/>
          <a:sy n="93" d="100"/>
        </p:scale>
        <p:origin x="12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D6E79-ED7F-42B2-A781-BB6244D820E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E2C3B-629F-4194-A48E-B2396EA0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6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E2C3B-629F-4194-A48E-B2396EA077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EF: Lower progesterone</a:t>
            </a:r>
          </a:p>
          <a:p>
            <a:r>
              <a:rPr lang="en-US" dirty="0"/>
              <a:t>LF: Higher estrogen, progesterone increases.</a:t>
            </a:r>
          </a:p>
          <a:p>
            <a:r>
              <a:rPr lang="en-US" dirty="0"/>
              <a:t>ML: Higher progesterone, lower estrogen </a:t>
            </a:r>
          </a:p>
          <a:p>
            <a:endParaRPr lang="en-US" dirty="0"/>
          </a:p>
          <a:p>
            <a:r>
              <a:rPr lang="en-US" dirty="0"/>
              <a:t>Figure from: Hackney, Anthony. (2016). Sex Hormones, Exercise &amp; Women. 10.1007/978-3-319-44558-8.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E2C3B-629F-4194-A48E-B2396EA077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2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also assessed physical activity across the entire month via </a:t>
            </a:r>
            <a:r>
              <a:rPr lang="en-US" dirty="0" err="1"/>
              <a:t>Actiwatch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CD4C0-CAC0-4B26-A7DB-FAA979E0B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08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average, participants tended to meet fluid intake recommendations. Yellow bar represents intake from water, whereas blue represents intake from water and food moisture.</a:t>
            </a:r>
          </a:p>
          <a:p>
            <a:endParaRPr lang="en-US" dirty="0"/>
          </a:p>
          <a:p>
            <a:r>
              <a:rPr lang="en-US" dirty="0"/>
              <a:t>No difference in intake throughout the menstrual cycle.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E2C3B-629F-4194-A48E-B2396EA077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9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</a:t>
            </a:r>
            <a:r>
              <a:rPr lang="en-US" sz="1200" baseline="-25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OSM</a:t>
            </a:r>
            <a:r>
              <a:rPr lang="en-US" sz="12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was significantly greater during MC</a:t>
            </a:r>
            <a:r>
              <a:rPr lang="en-US" sz="1200" baseline="-25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ML</a:t>
            </a:r>
            <a:r>
              <a:rPr lang="en-US" sz="12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(465±217 mOsm∙kg</a:t>
            </a:r>
            <a:r>
              <a:rPr lang="en-US" sz="1200" baseline="30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-1</a:t>
            </a:r>
            <a:r>
              <a:rPr lang="en-US" sz="12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 than MC</a:t>
            </a:r>
            <a:r>
              <a:rPr lang="en-US" sz="1200" baseline="-25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EF </a:t>
            </a:r>
            <a:r>
              <a:rPr lang="en-US" sz="12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(393±193 mOsm∙kg</a:t>
            </a:r>
            <a:r>
              <a:rPr lang="en-US" sz="1200" baseline="30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-1</a:t>
            </a:r>
            <a:r>
              <a:rPr lang="en-US" sz="12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 or MC</a:t>
            </a:r>
            <a:r>
              <a:rPr lang="en-US" sz="1200" baseline="-25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LF </a:t>
            </a:r>
            <a:r>
              <a:rPr lang="en-US" sz="12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(426±203 mOsm∙kg</a:t>
            </a:r>
            <a:r>
              <a:rPr lang="en-US" sz="1200" baseline="30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-1</a:t>
            </a:r>
            <a:r>
              <a:rPr lang="en-US" sz="12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E2C3B-629F-4194-A48E-B2396EA077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05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</a:t>
            </a:r>
            <a:r>
              <a:rPr lang="en-US" sz="1200" baseline="-25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VOL</a:t>
            </a:r>
            <a:r>
              <a:rPr lang="en-US" sz="12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was significantly greater during MC</a:t>
            </a:r>
            <a:r>
              <a:rPr lang="en-US" sz="1200" baseline="-25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EF</a:t>
            </a:r>
            <a:r>
              <a:rPr lang="en-US" sz="12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(2.36±1.33 L) compared to MC</a:t>
            </a:r>
            <a:r>
              <a:rPr lang="en-US" sz="1200" baseline="-25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LF</a:t>
            </a:r>
            <a:r>
              <a:rPr lang="en-US" sz="12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(2.09±1.41 L) and MC</a:t>
            </a:r>
            <a:r>
              <a:rPr lang="en-US" sz="1200" baseline="-25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ML</a:t>
            </a:r>
            <a:r>
              <a:rPr lang="en-US" sz="12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(2.20±1.40 L). Suggesting more fluid retention in the interstitial space (edema) during the later phases.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E2C3B-629F-4194-A48E-B2396EA077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75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Effects were similar when accounting for within-subject variations in estrogen and progesterone levels.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E2C3B-629F-4194-A48E-B2396EA077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4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5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0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73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69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51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75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7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05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0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95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g"/><Relationship Id="rId5" Type="http://schemas.openxmlformats.org/officeDocument/2006/relationships/image" Target="../media/image7.tiff"/><Relationship Id="rId4" Type="http://schemas.openxmlformats.org/officeDocument/2006/relationships/image" Target="../media/image6.tiff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9C2F-A119-4F52-9CC5-F8768010D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rial" panose="020B0604020202020204" pitchFamily="34" charset="0"/>
              </a:rPr>
              <a:t>The influence of menstrual cycle phase on fluid intake and urinary hydration markers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36361D-977B-46B6-A7DB-21CC4CE7069C}"/>
              </a:ext>
            </a:extLst>
          </p:cNvPr>
          <p:cNvSpPr txBox="1"/>
          <p:nvPr/>
        </p:nvSpPr>
        <p:spPr>
          <a:xfrm>
            <a:off x="3338818" y="3984771"/>
            <a:ext cx="5746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Mitchell Zaplatosch, MS, RD, LDN</a:t>
            </a:r>
          </a:p>
        </p:txBody>
      </p:sp>
    </p:spTree>
    <p:extLst>
      <p:ext uri="{BB962C8B-B14F-4D97-AF65-F5344CB8AC3E}">
        <p14:creationId xmlns:p14="http://schemas.microsoft.com/office/powerpoint/2010/main" val="2167380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480B1-7C29-49E9-8441-CEEF161E2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698A5-9EEC-44EB-8377-EB6D1AC47A92}"/>
              </a:ext>
            </a:extLst>
          </p:cNvPr>
          <p:cNvSpPr txBox="1"/>
          <p:nvPr/>
        </p:nvSpPr>
        <p:spPr>
          <a:xfrm>
            <a:off x="565265" y="1945179"/>
            <a:ext cx="10712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Dr. William Adams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Dr. Laurie Wideman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Emily </a:t>
            </a:r>
            <a:r>
              <a:rPr lang="en-US" sz="2800" dirty="0" err="1"/>
              <a:t>Bechke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Samantha </a:t>
            </a:r>
            <a:r>
              <a:rPr lang="en-US" sz="2800" dirty="0" err="1"/>
              <a:t>Goldenstein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Madelyn </a:t>
            </a:r>
            <a:r>
              <a:rPr lang="en-US" sz="2800" dirty="0" err="1"/>
              <a:t>Biffle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653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965B4-E9EE-4F45-AA1B-B8778105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E7359-2776-49F8-BD55-BC2F8B8DDEF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Giersch GEW,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Charkoudian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N, Stearns RL et al. 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Sports Medicine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. 2020;50:253-261.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Vokes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TJ, Weiss NM, Schreiber J et al. 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Am J Physiol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. 1988;254(4Pt 2):R641-7.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Stachenfeld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NS. </a:t>
            </a:r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Exerc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 Sport Sci Rev.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2008;36(3):152-9.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EFSA Panel on Dietetic Products, Nutrition, and Allergies (NDA). 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EFSA Journal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. 2010;8(3):1459.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Johnson EC,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Peronnet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F, Jansen LT et al. 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J </a:t>
            </a:r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Nutr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US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2017 Oct;147(10):2001-2007.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0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5DBA-9464-4E26-850A-71BA4571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10A56-7971-4864-A62A-077BA101A63D}"/>
              </a:ext>
            </a:extLst>
          </p:cNvPr>
          <p:cNvSpPr txBox="1"/>
          <p:nvPr/>
        </p:nvSpPr>
        <p:spPr>
          <a:xfrm>
            <a:off x="776615" y="2077009"/>
            <a:ext cx="1036445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Variation in the major female sex hormones (estrogen and progesterone) influence fluid balance: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Contribute to shifts in intra- and extracellular fluid </a:t>
            </a:r>
          </a:p>
          <a:p>
            <a:pPr marL="914400" lvl="1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Altered set point threshold for the release of the fluid regulatory hormone arginine vasopressin</a:t>
            </a:r>
            <a:r>
              <a:rPr lang="en-US" sz="2000" baseline="30000" dirty="0">
                <a:cs typeface="Arial" panose="020B0604020202020204" pitchFamily="34" charset="0"/>
              </a:rPr>
              <a:t>1,2</a:t>
            </a:r>
            <a:r>
              <a:rPr lang="en-US" sz="2000" dirty="0"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Specifically, 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↑ </a:t>
            </a:r>
            <a:r>
              <a:rPr lang="en-US" sz="2000" dirty="0">
                <a:cs typeface="Arial" panose="020B0604020202020204" pitchFamily="34" charset="0"/>
              </a:rPr>
              <a:t>hormone concentrations during the luteal phase may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en-US" sz="2000" dirty="0">
                <a:cs typeface="Arial" panose="020B0604020202020204" pitchFamily="34" charset="0"/>
              </a:rPr>
              <a:t>plasma volume and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en-US" sz="2000" dirty="0">
                <a:cs typeface="Arial" panose="020B0604020202020204" pitchFamily="34" charset="0"/>
              </a:rPr>
              <a:t>osmolality, in addition to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en-US" sz="2000" dirty="0">
                <a:cs typeface="Arial" panose="020B0604020202020204" pitchFamily="34" charset="0"/>
              </a:rPr>
              <a:t>interstitial fluid (i.e., edema).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However, it is unclear if and how these shifts in fluid balance influence fluid intake</a:t>
            </a:r>
            <a:r>
              <a:rPr lang="en-US" sz="2000" i="1" dirty="0">
                <a:cs typeface="Arial" panose="020B0604020202020204" pitchFamily="34" charset="0"/>
              </a:rPr>
              <a:t> behaviors </a:t>
            </a:r>
            <a:r>
              <a:rPr lang="en-US" sz="2000" dirty="0">
                <a:cs typeface="Arial" panose="020B0604020202020204" pitchFamily="34" charset="0"/>
              </a:rPr>
              <a:t>across the menstrual cycle.</a:t>
            </a:r>
            <a:endParaRPr lang="en-US" sz="2000" dirty="0">
              <a:ea typeface="Arial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Arial" charset="0"/>
                <a:cs typeface="Arial" panose="020B0604020202020204" pitchFamily="34" charset="0"/>
              </a:rPr>
              <a:t>Oral contraceptives differ in their mechanisms of action and contain hormone concentrations which could further reduce the osmotic threshold for vasopressin and thirst stimulation</a:t>
            </a:r>
            <a:r>
              <a:rPr lang="en-US" sz="2000" baseline="30000" dirty="0">
                <a:ea typeface="Arial" charset="0"/>
                <a:cs typeface="Arial" panose="020B0604020202020204" pitchFamily="34" charset="0"/>
              </a:rPr>
              <a:t>3</a:t>
            </a:r>
            <a:r>
              <a:rPr lang="en-US" sz="2000" dirty="0">
                <a:ea typeface="Arial" charset="0"/>
                <a:cs typeface="Arial" panose="020B0604020202020204" pitchFamily="34" charset="0"/>
              </a:rPr>
              <a:t>. Therefore, we chose to look first at </a:t>
            </a:r>
            <a:r>
              <a:rPr lang="en-US" sz="2000" u="sng" dirty="0">
                <a:ea typeface="Arial" charset="0"/>
                <a:cs typeface="Arial" panose="020B0604020202020204" pitchFamily="34" charset="0"/>
              </a:rPr>
              <a:t>naturally cycling </a:t>
            </a:r>
            <a:r>
              <a:rPr lang="en-US" sz="2000" dirty="0">
                <a:ea typeface="Arial" charset="0"/>
                <a:cs typeface="Arial" panose="020B0604020202020204" pitchFamily="34" charset="0"/>
              </a:rPr>
              <a:t>females.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3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18">
            <a:extLst>
              <a:ext uri="{FF2B5EF4-FFF2-40B4-BE49-F238E27FC236}">
                <a16:creationId xmlns:a16="http://schemas.microsoft.com/office/drawing/2014/main" id="{47155C6E-91BF-431D-9052-685726DFE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3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929B92EA-70A3-4CD0-A35F-D144D7F0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64C32D-6763-4204-A338-299C5875B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528" y="643466"/>
            <a:ext cx="8132944" cy="557106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8E0C56E-C43E-47F6-A5E1-70A86E5F5924}"/>
              </a:ext>
            </a:extLst>
          </p:cNvPr>
          <p:cNvSpPr/>
          <p:nvPr/>
        </p:nvSpPr>
        <p:spPr>
          <a:xfrm>
            <a:off x="2697480" y="3714750"/>
            <a:ext cx="1005840" cy="920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7D2BAFE-F949-49DB-90AD-081EAE82EDE7}"/>
              </a:ext>
            </a:extLst>
          </p:cNvPr>
          <p:cNvSpPr/>
          <p:nvPr/>
        </p:nvSpPr>
        <p:spPr>
          <a:xfrm>
            <a:off x="5274945" y="1691640"/>
            <a:ext cx="1423035" cy="1428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A5768A-12BD-4E3F-860C-4A8B7FC5DE92}"/>
              </a:ext>
            </a:extLst>
          </p:cNvPr>
          <p:cNvSpPr/>
          <p:nvPr/>
        </p:nvSpPr>
        <p:spPr>
          <a:xfrm>
            <a:off x="8193405" y="3428999"/>
            <a:ext cx="984885" cy="781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7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179">
            <a:extLst>
              <a:ext uri="{FF2B5EF4-FFF2-40B4-BE49-F238E27FC236}">
                <a16:creationId xmlns:a16="http://schemas.microsoft.com/office/drawing/2014/main" id="{F24C96B6-9E5C-4A4C-9C72-20AB1D5BC35A}"/>
              </a:ext>
            </a:extLst>
          </p:cNvPr>
          <p:cNvSpPr/>
          <p:nvPr/>
        </p:nvSpPr>
        <p:spPr>
          <a:xfrm>
            <a:off x="1103582" y="2343864"/>
            <a:ext cx="4451392" cy="16900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485384-9CCD-423B-BE24-9AA6404A9751}"/>
              </a:ext>
            </a:extLst>
          </p:cNvPr>
          <p:cNvSpPr/>
          <p:nvPr/>
        </p:nvSpPr>
        <p:spPr>
          <a:xfrm>
            <a:off x="732666" y="1029417"/>
            <a:ext cx="889983" cy="377373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700F649-BF21-406C-925F-39CDCD96920B}"/>
              </a:ext>
            </a:extLst>
          </p:cNvPr>
          <p:cNvSpPr/>
          <p:nvPr/>
        </p:nvSpPr>
        <p:spPr>
          <a:xfrm>
            <a:off x="5260457" y="1039159"/>
            <a:ext cx="889983" cy="377373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182677C-D9B9-4E5A-913D-0622A030BDFB}"/>
              </a:ext>
            </a:extLst>
          </p:cNvPr>
          <p:cNvSpPr/>
          <p:nvPr/>
        </p:nvSpPr>
        <p:spPr>
          <a:xfrm>
            <a:off x="10445534" y="1038700"/>
            <a:ext cx="889983" cy="377373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-14168" y="-10403"/>
            <a:ext cx="11591915" cy="124174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54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Design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54"/>
              </a:solidFill>
              <a:effectLst/>
              <a:uLnTx/>
              <a:uFillTx/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73B968B-6C57-4E8A-98BA-CF13AFE9B165}"/>
              </a:ext>
            </a:extLst>
          </p:cNvPr>
          <p:cNvCxnSpPr>
            <a:cxnSpLocks/>
          </p:cNvCxnSpPr>
          <p:nvPr/>
        </p:nvCxnSpPr>
        <p:spPr>
          <a:xfrm flipV="1">
            <a:off x="0" y="1271578"/>
            <a:ext cx="1219200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ECA7181-CDD7-4372-A330-87E1394AE4D0}"/>
              </a:ext>
            </a:extLst>
          </p:cNvPr>
          <p:cNvCxnSpPr/>
          <p:nvPr/>
        </p:nvCxnSpPr>
        <p:spPr>
          <a:xfrm flipV="1">
            <a:off x="732666" y="1029417"/>
            <a:ext cx="0" cy="3773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C0DF8622-B5FA-4DE9-A7E5-C286ACB6C005}"/>
              </a:ext>
            </a:extLst>
          </p:cNvPr>
          <p:cNvSpPr/>
          <p:nvPr/>
        </p:nvSpPr>
        <p:spPr>
          <a:xfrm>
            <a:off x="1040965" y="1088752"/>
            <a:ext cx="256673" cy="2757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3826D16-38CA-4090-B4A4-714CB9E37F0C}"/>
              </a:ext>
            </a:extLst>
          </p:cNvPr>
          <p:cNvSpPr/>
          <p:nvPr/>
        </p:nvSpPr>
        <p:spPr>
          <a:xfrm>
            <a:off x="5580479" y="1081662"/>
            <a:ext cx="256673" cy="2757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B62FE1D-3CDF-4E6E-BC42-F808B2799A8B}"/>
              </a:ext>
            </a:extLst>
          </p:cNvPr>
          <p:cNvSpPr/>
          <p:nvPr/>
        </p:nvSpPr>
        <p:spPr>
          <a:xfrm>
            <a:off x="10771307" y="1100711"/>
            <a:ext cx="256673" cy="2757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A730E8-73DD-4BC5-A03A-362A5DA8B8EA}"/>
              </a:ext>
            </a:extLst>
          </p:cNvPr>
          <p:cNvSpPr txBox="1"/>
          <p:nvPr/>
        </p:nvSpPr>
        <p:spPr>
          <a:xfrm>
            <a:off x="474728" y="505709"/>
            <a:ext cx="1499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Early Follicular (EF: Days 3-5)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F0D1396-CCE8-4384-B88F-77643C1FB2B9}"/>
              </a:ext>
            </a:extLst>
          </p:cNvPr>
          <p:cNvSpPr txBox="1"/>
          <p:nvPr/>
        </p:nvSpPr>
        <p:spPr>
          <a:xfrm>
            <a:off x="5051052" y="515516"/>
            <a:ext cx="15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Late Follicular (LF: Days 11-13)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7394767-5A2A-4D34-A041-786D55884195}"/>
              </a:ext>
            </a:extLst>
          </p:cNvPr>
          <p:cNvCxnSpPr/>
          <p:nvPr/>
        </p:nvCxnSpPr>
        <p:spPr>
          <a:xfrm flipV="1">
            <a:off x="1611329" y="1035155"/>
            <a:ext cx="0" cy="3773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3C955F8-7E8C-48DD-9D6F-F715EDD5F6D3}"/>
              </a:ext>
            </a:extLst>
          </p:cNvPr>
          <p:cNvCxnSpPr/>
          <p:nvPr/>
        </p:nvCxnSpPr>
        <p:spPr>
          <a:xfrm flipV="1">
            <a:off x="5247235" y="1037922"/>
            <a:ext cx="0" cy="3773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C74AEDB-AF8A-404B-A43D-2E17019B08D8}"/>
              </a:ext>
            </a:extLst>
          </p:cNvPr>
          <p:cNvCxnSpPr/>
          <p:nvPr/>
        </p:nvCxnSpPr>
        <p:spPr>
          <a:xfrm flipV="1">
            <a:off x="6165649" y="1038846"/>
            <a:ext cx="0" cy="3773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2D33852A-674B-4A86-A57C-984CC35C25A3}"/>
              </a:ext>
            </a:extLst>
          </p:cNvPr>
          <p:cNvSpPr txBox="1"/>
          <p:nvPr/>
        </p:nvSpPr>
        <p:spPr>
          <a:xfrm>
            <a:off x="10163381" y="530960"/>
            <a:ext cx="156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Mid Luteal (ML: Days 18-20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9973824-BC9A-420F-85D1-591923817186}"/>
              </a:ext>
            </a:extLst>
          </p:cNvPr>
          <p:cNvCxnSpPr/>
          <p:nvPr/>
        </p:nvCxnSpPr>
        <p:spPr>
          <a:xfrm flipV="1">
            <a:off x="10434848" y="1037922"/>
            <a:ext cx="0" cy="3773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B95330C-92BA-418B-BEE7-920ACAD7B5DD}"/>
              </a:ext>
            </a:extLst>
          </p:cNvPr>
          <p:cNvCxnSpPr/>
          <p:nvPr/>
        </p:nvCxnSpPr>
        <p:spPr>
          <a:xfrm flipV="1">
            <a:off x="11340126" y="1031932"/>
            <a:ext cx="0" cy="3773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EFF3E8C-B721-F445-98AF-E8C86CE1D674}"/>
              </a:ext>
            </a:extLst>
          </p:cNvPr>
          <p:cNvCxnSpPr>
            <a:cxnSpLocks/>
          </p:cNvCxnSpPr>
          <p:nvPr/>
        </p:nvCxnSpPr>
        <p:spPr>
          <a:xfrm flipV="1">
            <a:off x="9475788" y="1420586"/>
            <a:ext cx="1344734" cy="956854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96D29A52-3843-BB48-883C-E7CDA9FD179A}"/>
              </a:ext>
            </a:extLst>
          </p:cNvPr>
          <p:cNvSpPr txBox="1"/>
          <p:nvPr/>
        </p:nvSpPr>
        <p:spPr>
          <a:xfrm>
            <a:off x="423605" y="4403229"/>
            <a:ext cx="2441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Franklin Gothic Medium" panose="020B0603020102020204" pitchFamily="34" charset="0"/>
              <a:ea typeface="Franklin Gothic Medium" charset="0"/>
              <a:cs typeface="Franklin Gothic Medium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3399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17 Females (</a:t>
            </a:r>
            <a:r>
              <a:rPr lang="en-US" sz="1400" dirty="0" err="1">
                <a:solidFill>
                  <a:srgbClr val="003399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</a:t>
            </a:r>
            <a:r>
              <a:rPr lang="en-US" sz="1400" dirty="0" err="1">
                <a:solidFill>
                  <a:srgbClr val="003399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ean±SD</a:t>
            </a:r>
            <a:r>
              <a:rPr lang="en-US" sz="1400" dirty="0">
                <a:solidFill>
                  <a:srgbClr val="003399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; age, 24±5 y; height, 163±7 cm; mass, 71.3±24.4 kg; body fat, 22.7±9.3%)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Franklin Gothic Medium" panose="020B0603020102020204" pitchFamily="34" charset="0"/>
              <a:ea typeface="Franklin Gothic Medium" charset="0"/>
              <a:cs typeface="Franklin Gothic Medium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anklin Gothic Medium" panose="020B0603020102020204" pitchFamily="34" charset="0"/>
                <a:ea typeface="Franklin Gothic Medium" charset="0"/>
                <a:cs typeface="Franklin Gothic Medium" charset="0"/>
              </a:rPr>
              <a:t>Not taking oral contraceptives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7304BDBD-D003-1541-A554-FD3DF0395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123" y="2834048"/>
            <a:ext cx="842647" cy="901227"/>
          </a:xfrm>
          <a:prstGeom prst="rect">
            <a:avLst/>
          </a:prstGeom>
        </p:spPr>
      </p:pic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C62E95D-38B4-E748-A82C-AA5228B0F8A5}"/>
              </a:ext>
            </a:extLst>
          </p:cNvPr>
          <p:cNvCxnSpPr>
            <a:cxnSpLocks/>
            <a:endCxn id="45" idx="4"/>
          </p:cNvCxnSpPr>
          <p:nvPr/>
        </p:nvCxnSpPr>
        <p:spPr>
          <a:xfrm flipV="1">
            <a:off x="5401539" y="1357432"/>
            <a:ext cx="307277" cy="94815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522BDEF0-AE27-AD42-B98B-3D85CE4FB5CC}"/>
              </a:ext>
            </a:extLst>
          </p:cNvPr>
          <p:cNvCxnSpPr>
            <a:cxnSpLocks/>
            <a:stCxn id="180" idx="0"/>
            <a:endCxn id="44" idx="4"/>
          </p:cNvCxnSpPr>
          <p:nvPr/>
        </p:nvCxnSpPr>
        <p:spPr>
          <a:xfrm flipH="1" flipV="1">
            <a:off x="1169302" y="1364522"/>
            <a:ext cx="2159976" cy="97934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Picture 158">
            <a:extLst>
              <a:ext uri="{FF2B5EF4-FFF2-40B4-BE49-F238E27FC236}">
                <a16:creationId xmlns:a16="http://schemas.microsoft.com/office/drawing/2014/main" id="{86A3F80E-A6A5-A644-9C67-3A4CF5EC9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705" y="4461083"/>
            <a:ext cx="961406" cy="786957"/>
          </a:xfrm>
          <a:prstGeom prst="rect">
            <a:avLst/>
          </a:prstGeom>
        </p:spPr>
      </p:pic>
      <p:sp>
        <p:nvSpPr>
          <p:cNvPr id="164" name="TextBox 163">
            <a:extLst>
              <a:ext uri="{FF2B5EF4-FFF2-40B4-BE49-F238E27FC236}">
                <a16:creationId xmlns:a16="http://schemas.microsoft.com/office/drawing/2014/main" id="{2AC2E837-AB1A-9845-9A3A-E56F1060D2C8}"/>
              </a:ext>
            </a:extLst>
          </p:cNvPr>
          <p:cNvSpPr txBox="1"/>
          <p:nvPr/>
        </p:nvSpPr>
        <p:spPr>
          <a:xfrm>
            <a:off x="10552380" y="5227869"/>
            <a:ext cx="1496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Urine specific gravity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Urine osmolality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Urine color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Urine volume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875BAA27-9430-AA4F-8DF9-B6A4A78CD5E3}"/>
              </a:ext>
            </a:extLst>
          </p:cNvPr>
          <p:cNvSpPr txBox="1"/>
          <p:nvPr/>
        </p:nvSpPr>
        <p:spPr>
          <a:xfrm>
            <a:off x="3022413" y="5308387"/>
            <a:ext cx="133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Nude Body Mass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800C428-3703-C049-B9C8-FCD2BDA28CD0}"/>
              </a:ext>
            </a:extLst>
          </p:cNvPr>
          <p:cNvSpPr txBox="1"/>
          <p:nvPr/>
        </p:nvSpPr>
        <p:spPr>
          <a:xfrm>
            <a:off x="4174527" y="5278238"/>
            <a:ext cx="1405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Copeptin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Estrogen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3399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Progesterone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4022B4D1-552F-D641-9574-8F43387EE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5985" y="4404412"/>
            <a:ext cx="738782" cy="750033"/>
          </a:xfrm>
          <a:prstGeom prst="rect">
            <a:avLst/>
          </a:prstGeom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6952DB7D-7AA1-CB45-8E45-04A52E597B04}"/>
              </a:ext>
            </a:extLst>
          </p:cNvPr>
          <p:cNvSpPr txBox="1"/>
          <p:nvPr/>
        </p:nvSpPr>
        <p:spPr>
          <a:xfrm>
            <a:off x="7833011" y="5221566"/>
            <a:ext cx="16410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Dietary Record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0D63C9CD-B37A-41F0-A4DD-7EF40220A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831" y="2898991"/>
            <a:ext cx="1144469" cy="898407"/>
          </a:xfrm>
          <a:prstGeom prst="rect">
            <a:avLst/>
          </a:prstGeom>
        </p:spPr>
      </p:pic>
      <p:pic>
        <p:nvPicPr>
          <p:cNvPr id="129" name="Picture 128" descr="A picture containing orange, table, sitting, yellow&#10;&#10;Description automatically generated">
            <a:extLst>
              <a:ext uri="{FF2B5EF4-FFF2-40B4-BE49-F238E27FC236}">
                <a16:creationId xmlns:a16="http://schemas.microsoft.com/office/drawing/2014/main" id="{4117A41E-D5C4-4C97-8714-A71EAA5757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6656" y="4325461"/>
            <a:ext cx="842648" cy="84264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A523CDCC-1158-4FC0-A7DA-FEB707A24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624" y="4434609"/>
            <a:ext cx="735805" cy="786957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6C08718B-A697-4516-966F-35E1157157B2}"/>
              </a:ext>
            </a:extLst>
          </p:cNvPr>
          <p:cNvGrpSpPr/>
          <p:nvPr/>
        </p:nvGrpSpPr>
        <p:grpSpPr>
          <a:xfrm>
            <a:off x="6129817" y="2328295"/>
            <a:ext cx="5883630" cy="1747175"/>
            <a:chOff x="5677061" y="2260446"/>
            <a:chExt cx="3519982" cy="174693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C7E79F-242A-4F2F-8629-BCC6B1553F42}"/>
                </a:ext>
              </a:extLst>
            </p:cNvPr>
            <p:cNvSpPr/>
            <p:nvPr/>
          </p:nvSpPr>
          <p:spPr>
            <a:xfrm>
              <a:off x="5708754" y="2260446"/>
              <a:ext cx="3488289" cy="17469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6F81D1C5-B2C5-41CB-B6D6-386A31AB88EB}"/>
                </a:ext>
              </a:extLst>
            </p:cNvPr>
            <p:cNvSpPr txBox="1"/>
            <p:nvPr/>
          </p:nvSpPr>
          <p:spPr>
            <a:xfrm>
              <a:off x="5677061" y="2328717"/>
              <a:ext cx="1943390" cy="296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Franklin Gothic Medium" charset="0"/>
                  <a:ea typeface="Franklin Gothic Medium" charset="0"/>
                  <a:cs typeface="Franklin Gothic Medium" charset="0"/>
                </a:rPr>
                <a:t>Home Measures</a:t>
              </a:r>
            </a:p>
          </p:txBody>
        </p:sp>
      </p:grpSp>
      <p:pic>
        <p:nvPicPr>
          <p:cNvPr id="182" name="Picture 181">
            <a:extLst>
              <a:ext uri="{FF2B5EF4-FFF2-40B4-BE49-F238E27FC236}">
                <a16:creationId xmlns:a16="http://schemas.microsoft.com/office/drawing/2014/main" id="{5BB92109-D0F4-445D-B37B-3FFC7E381D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5711" y="4225645"/>
            <a:ext cx="411635" cy="1176098"/>
          </a:xfrm>
          <a:prstGeom prst="rect">
            <a:avLst/>
          </a:prstGeom>
        </p:spPr>
      </p:pic>
      <p:sp>
        <p:nvSpPr>
          <p:cNvPr id="183" name="TextBox 182">
            <a:extLst>
              <a:ext uri="{FF2B5EF4-FFF2-40B4-BE49-F238E27FC236}">
                <a16:creationId xmlns:a16="http://schemas.microsoft.com/office/drawing/2014/main" id="{E52DEA00-6FBA-4992-918A-0DEA17110D31}"/>
              </a:ext>
            </a:extLst>
          </p:cNvPr>
          <p:cNvSpPr txBox="1"/>
          <p:nvPr/>
        </p:nvSpPr>
        <p:spPr>
          <a:xfrm>
            <a:off x="9307409" y="5248040"/>
            <a:ext cx="14398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•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Water/Fluid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C0071-4A8B-4801-9E62-8EAAE06E01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5904" y="2826052"/>
            <a:ext cx="995371" cy="108163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3718717-FCDA-4848-AC88-78B328C12D70}"/>
              </a:ext>
            </a:extLst>
          </p:cNvPr>
          <p:cNvSpPr txBox="1"/>
          <p:nvPr/>
        </p:nvSpPr>
        <p:spPr>
          <a:xfrm>
            <a:off x="1144716" y="2471022"/>
            <a:ext cx="2261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Lab Measures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CA24FF1-E43E-47A6-9339-36DCAFCEA093}"/>
              </a:ext>
            </a:extLst>
          </p:cNvPr>
          <p:cNvCxnSpPr>
            <a:cxnSpLocks/>
          </p:cNvCxnSpPr>
          <p:nvPr/>
        </p:nvCxnSpPr>
        <p:spPr>
          <a:xfrm flipH="1" flipV="1">
            <a:off x="1365881" y="1309861"/>
            <a:ext cx="6752308" cy="1018434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CBDDA15-DC0F-4014-AF39-EBA48552858B}"/>
              </a:ext>
            </a:extLst>
          </p:cNvPr>
          <p:cNvCxnSpPr>
            <a:cxnSpLocks/>
          </p:cNvCxnSpPr>
          <p:nvPr/>
        </p:nvCxnSpPr>
        <p:spPr>
          <a:xfrm flipH="1" flipV="1">
            <a:off x="5837227" y="1317062"/>
            <a:ext cx="2280962" cy="1011233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5ED0FAE-AA9C-4535-938D-0554BBC8B8FE}"/>
              </a:ext>
            </a:extLst>
          </p:cNvPr>
          <p:cNvCxnSpPr>
            <a:cxnSpLocks/>
          </p:cNvCxnSpPr>
          <p:nvPr/>
        </p:nvCxnSpPr>
        <p:spPr>
          <a:xfrm flipV="1">
            <a:off x="5426176" y="1323453"/>
            <a:ext cx="5327606" cy="101114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BC8D65D4-C222-4C6E-8F99-4BEB460851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4881" y="4208896"/>
            <a:ext cx="900160" cy="97817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D94E6519-0262-449B-84EE-0C7AF08A3A5B}"/>
              </a:ext>
            </a:extLst>
          </p:cNvPr>
          <p:cNvSpPr txBox="1"/>
          <p:nvPr/>
        </p:nvSpPr>
        <p:spPr>
          <a:xfrm>
            <a:off x="6741420" y="5244616"/>
            <a:ext cx="149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3399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Cortisone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Cortisol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FE4CF60-8D4A-49BD-86EB-A31C0176DD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6078" y="2778799"/>
            <a:ext cx="914291" cy="77108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E85077F-C726-4230-9409-2521673119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9136" y="4380964"/>
            <a:ext cx="914291" cy="771089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5A3289CC-F3E2-475F-8251-B6270933CF88}"/>
              </a:ext>
            </a:extLst>
          </p:cNvPr>
          <p:cNvSpPr txBox="1"/>
          <p:nvPr/>
        </p:nvSpPr>
        <p:spPr>
          <a:xfrm>
            <a:off x="5360241" y="5254742"/>
            <a:ext cx="1364567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Stroop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3399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MST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3399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Thirst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anklin Gothic Medium" charset="0"/>
                <a:ea typeface="Franklin Gothic Medium" charset="0"/>
                <a:cs typeface="Franklin Gothic Medium" charset="0"/>
              </a:rPr>
              <a:t>Mood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7A32CA7-E159-4B88-AE65-E6AEE599B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189" y="2789897"/>
            <a:ext cx="1144031" cy="1161454"/>
          </a:xfrm>
          <a:prstGeom prst="rect">
            <a:avLst/>
          </a:prstGeom>
        </p:spPr>
      </p:pic>
      <p:pic>
        <p:nvPicPr>
          <p:cNvPr id="70" name="Picture 69" descr="A picture containing orange, table, sitting, yellow&#10;&#10;Description automatically generated">
            <a:extLst>
              <a:ext uri="{FF2B5EF4-FFF2-40B4-BE49-F238E27FC236}">
                <a16:creationId xmlns:a16="http://schemas.microsoft.com/office/drawing/2014/main" id="{8A906841-F9D8-48F5-AD0F-BEAD373B5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4848" y="2606617"/>
            <a:ext cx="1344734" cy="134473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0A4CD23-5092-493D-9024-C100759C92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4134" y="2586746"/>
            <a:ext cx="525791" cy="15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8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3E559B7-FFF0-4CD8-9260-633468131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911A2E-DD00-492C-A60D-04392C457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230" y="1290099"/>
            <a:ext cx="5741131" cy="472208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BC9E0-1901-4FD9-90B5-82D9EE513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EBCCEB-EF3A-4C32-B9DC-3604E9F5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57486"/>
            <a:ext cx="4175471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Results – Fluid intake</a:t>
            </a:r>
          </a:p>
        </p:txBody>
      </p:sp>
    </p:spTree>
    <p:extLst>
      <p:ext uri="{BB962C8B-B14F-4D97-AF65-F5344CB8AC3E}">
        <p14:creationId xmlns:p14="http://schemas.microsoft.com/office/powerpoint/2010/main" val="373041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1" name="Rectangle 30">
            <a:extLst>
              <a:ext uri="{FF2B5EF4-FFF2-40B4-BE49-F238E27FC236}">
                <a16:creationId xmlns:a16="http://schemas.microsoft.com/office/drawing/2014/main" id="{53E559B7-FFF0-4CD8-9260-633468131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8C4B8-2779-412B-A78B-E6D14DBAA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03" y="1319380"/>
            <a:ext cx="5135784" cy="421134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2" name="Picture 32">
            <a:extLst>
              <a:ext uri="{FF2B5EF4-FFF2-40B4-BE49-F238E27FC236}">
                <a16:creationId xmlns:a16="http://schemas.microsoft.com/office/drawing/2014/main" id="{180BC9E0-1901-4FD9-90B5-82D9EE513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67D01A-D4B8-46CC-B035-C32AE1BF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57486"/>
            <a:ext cx="4175471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Results – urinary hydration biomarkers</a:t>
            </a:r>
          </a:p>
        </p:txBody>
      </p:sp>
    </p:spTree>
    <p:extLst>
      <p:ext uri="{BB962C8B-B14F-4D97-AF65-F5344CB8AC3E}">
        <p14:creationId xmlns:p14="http://schemas.microsoft.com/office/powerpoint/2010/main" val="291771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2403BAE-FA68-4FF6-919D-1649F0C2F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67" y="1616033"/>
            <a:ext cx="10905066" cy="36259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7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CDAB7-0624-4D7B-AD84-12BC3C33D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67" y="1070780"/>
            <a:ext cx="10905066" cy="4716439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4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8055-F442-444D-BECB-57AC13A2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A7973-B003-4F55-8F7E-B0DF06361D32}"/>
              </a:ext>
            </a:extLst>
          </p:cNvPr>
          <p:cNvSpPr txBox="1"/>
          <p:nvPr/>
        </p:nvSpPr>
        <p:spPr>
          <a:xfrm>
            <a:off x="913775" y="2001520"/>
            <a:ext cx="1055686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Fluid intake behaviors in naturally cycling females do not change across the menstrual cycle despite differences in 24h urine volume and 24h urine osmolality.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ea typeface="Arial" charset="0"/>
                <a:cs typeface="Arial" panose="020B0604020202020204" pitchFamily="34" charset="0"/>
              </a:rPr>
              <a:t>Other hormonal factors (i.e., changes in vasopressin/copeptin and/or aldosterone) may have influenced urinary hydration biomarkers.</a:t>
            </a:r>
            <a:endParaRPr lang="en-US" sz="28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Our sample met current fluid recommendations, so future research should examine if these effects hold true in those habitually consuming below recommended intake levels.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This requires further study in females on oral contraceptives. </a:t>
            </a:r>
          </a:p>
        </p:txBody>
      </p:sp>
    </p:spTree>
    <p:extLst>
      <p:ext uri="{BB962C8B-B14F-4D97-AF65-F5344CB8AC3E}">
        <p14:creationId xmlns:p14="http://schemas.microsoft.com/office/powerpoint/2010/main" val="241462551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305</TotalTime>
  <Words>613</Words>
  <Application>Microsoft Office PowerPoint</Application>
  <PresentationFormat>Widescreen</PresentationFormat>
  <Paragraphs>76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Franklin Gothic Book</vt:lpstr>
      <vt:lpstr>Franklin Gothic Demi</vt:lpstr>
      <vt:lpstr>Franklin Gothic Medium</vt:lpstr>
      <vt:lpstr>Helvetica</vt:lpstr>
      <vt:lpstr>Tw Cen MT</vt:lpstr>
      <vt:lpstr>Wingdings 2</vt:lpstr>
      <vt:lpstr>Droplet</vt:lpstr>
      <vt:lpstr>DividendVTI</vt:lpstr>
      <vt:lpstr>The influence of menstrual cycle phase on fluid intake and urinary hydration markers</vt:lpstr>
      <vt:lpstr>background</vt:lpstr>
      <vt:lpstr>PowerPoint Presentation</vt:lpstr>
      <vt:lpstr>PowerPoint Presentation</vt:lpstr>
      <vt:lpstr>Results – Fluid intake</vt:lpstr>
      <vt:lpstr>Results – urinary hydration biomarkers</vt:lpstr>
      <vt:lpstr>PowerPoint Presentation</vt:lpstr>
      <vt:lpstr>PowerPoint Presentation</vt:lpstr>
      <vt:lpstr>conclusions</vt:lpstr>
      <vt:lpstr>Thanks!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influence of menstrual cycle phase on fluid intake and urinary hydration markers</dc:title>
  <dc:creator>Mitchell Zaplatosch</dc:creator>
  <cp:lastModifiedBy>Rebecca Cerminaro</cp:lastModifiedBy>
  <cp:revision>29</cp:revision>
  <dcterms:created xsi:type="dcterms:W3CDTF">2022-03-23T20:12:32Z</dcterms:created>
  <dcterms:modified xsi:type="dcterms:W3CDTF">2022-03-24T19:19:29Z</dcterms:modified>
</cp:coreProperties>
</file>