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2" r:id="rId2"/>
    <p:sldMasterId id="2147483687" r:id="rId3"/>
    <p:sldMasterId id="2147483672" r:id="rId4"/>
  </p:sldMasterIdLst>
  <p:notesMasterIdLst>
    <p:notesMasterId r:id="rId15"/>
  </p:notesMasterIdLst>
  <p:sldIdLst>
    <p:sldId id="258" r:id="rId5"/>
    <p:sldId id="279" r:id="rId6"/>
    <p:sldId id="273" r:id="rId7"/>
    <p:sldId id="275" r:id="rId8"/>
    <p:sldId id="268" r:id="rId9"/>
    <p:sldId id="269" r:id="rId10"/>
    <p:sldId id="277" r:id="rId11"/>
    <p:sldId id="270" r:id="rId12"/>
    <p:sldId id="265"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664A86D-4B40-4D4D-839A-2A70250C28A9}">
          <p14:sldIdLst>
            <p14:sldId id="258"/>
            <p14:sldId id="279"/>
            <p14:sldId id="273"/>
            <p14:sldId id="275"/>
            <p14:sldId id="268"/>
            <p14:sldId id="269"/>
            <p14:sldId id="277"/>
            <p14:sldId id="270"/>
            <p14:sldId id="265"/>
            <p14:sldId id="27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Wyatt" initials="RW" lastIdx="2" clrIdx="0">
    <p:extLst>
      <p:ext uri="{19B8F6BF-5375-455C-9EA6-DF929625EA0E}">
        <p15:presenceInfo xmlns:p15="http://schemas.microsoft.com/office/powerpoint/2012/main" userId="c0gzB53Meh4q54bW0vB8iO96rLmdOaeE+Vl1KvpspzQ="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85051" autoAdjust="0"/>
  </p:normalViewPr>
  <p:slideViewPr>
    <p:cSldViewPr snapToGrid="0">
      <p:cViewPr varScale="1">
        <p:scale>
          <a:sx n="64" d="100"/>
          <a:sy n="64" d="100"/>
        </p:scale>
        <p:origin x="108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B0C561-B629-4C25-80F0-7AD588CC76D3}" type="doc">
      <dgm:prSet loTypeId="urn:microsoft.com/office/officeart/2005/8/layout/vList3" loCatId="list" qsTypeId="urn:microsoft.com/office/officeart/2005/8/quickstyle/simple1" qsCatId="simple" csTypeId="urn:microsoft.com/office/officeart/2005/8/colors/accent1_2" csCatId="accent1" phldr="1"/>
      <dgm:spPr/>
    </dgm:pt>
    <dgm:pt modelId="{42C0CA9E-4262-4FD0-A745-E2F712B94BFF}">
      <dgm:prSet phldrT="[Text]"/>
      <dgm:spPr/>
      <dgm:t>
        <a:bodyPr/>
        <a:lstStyle/>
        <a:p>
          <a:pPr>
            <a:buNone/>
          </a:pPr>
          <a:r>
            <a:rPr lang="en-US" dirty="0"/>
            <a:t>An understanding of the experiences had by African American women completing genetic counseling.</a:t>
          </a:r>
        </a:p>
      </dgm:t>
    </dgm:pt>
    <dgm:pt modelId="{AB384558-61AF-4069-BBB0-AC122A5BB1C5}" type="parTrans" cxnId="{A86B3C70-671E-4803-949C-04FA2A9D4F57}">
      <dgm:prSet/>
      <dgm:spPr/>
      <dgm:t>
        <a:bodyPr/>
        <a:lstStyle/>
        <a:p>
          <a:endParaRPr lang="en-US"/>
        </a:p>
      </dgm:t>
    </dgm:pt>
    <dgm:pt modelId="{F6E4E126-0D24-4B8E-AC39-780E9AB170BB}" type="sibTrans" cxnId="{A86B3C70-671E-4803-949C-04FA2A9D4F57}">
      <dgm:prSet/>
      <dgm:spPr/>
      <dgm:t>
        <a:bodyPr/>
        <a:lstStyle/>
        <a:p>
          <a:endParaRPr lang="en-US"/>
        </a:p>
      </dgm:t>
    </dgm:pt>
    <dgm:pt modelId="{315EDDB2-B5BA-46F1-920E-0B8F9D2EDEE6}">
      <dgm:prSet phldrT="[Text]"/>
      <dgm:spPr/>
      <dgm:t>
        <a:bodyPr/>
        <a:lstStyle/>
        <a:p>
          <a:pPr>
            <a:buNone/>
          </a:pPr>
          <a:r>
            <a:rPr lang="en-US" dirty="0"/>
            <a:t>The impact of barriers and influencers on patient acceptance or denial of testing.</a:t>
          </a:r>
        </a:p>
      </dgm:t>
    </dgm:pt>
    <dgm:pt modelId="{7F21FC46-BFF9-41AE-AE52-424A04E2F031}" type="parTrans" cxnId="{DC62D699-80FF-444C-9F3F-E6A96FE7F851}">
      <dgm:prSet/>
      <dgm:spPr/>
      <dgm:t>
        <a:bodyPr/>
        <a:lstStyle/>
        <a:p>
          <a:endParaRPr lang="en-US"/>
        </a:p>
      </dgm:t>
    </dgm:pt>
    <dgm:pt modelId="{8DF0C259-7A55-4B57-B442-15889C9D28B6}" type="sibTrans" cxnId="{DC62D699-80FF-444C-9F3F-E6A96FE7F851}">
      <dgm:prSet/>
      <dgm:spPr/>
      <dgm:t>
        <a:bodyPr/>
        <a:lstStyle/>
        <a:p>
          <a:endParaRPr lang="en-US"/>
        </a:p>
      </dgm:t>
    </dgm:pt>
    <dgm:pt modelId="{95AB2148-2782-4FE3-9312-FC21805AE44B}">
      <dgm:prSet phldrT="[Text]"/>
      <dgm:spPr/>
      <dgm:t>
        <a:bodyPr/>
        <a:lstStyle/>
        <a:p>
          <a:r>
            <a:rPr lang="en-US" dirty="0"/>
            <a:t>Influence of genetic counselors on patient decision-making in this 	population. </a:t>
          </a:r>
        </a:p>
      </dgm:t>
    </dgm:pt>
    <dgm:pt modelId="{38E837FB-60D6-45C4-A485-8EFB97402028}" type="parTrans" cxnId="{644F4071-A6EB-472E-98BD-B09EF91CF59C}">
      <dgm:prSet/>
      <dgm:spPr/>
      <dgm:t>
        <a:bodyPr/>
        <a:lstStyle/>
        <a:p>
          <a:endParaRPr lang="en-US"/>
        </a:p>
      </dgm:t>
    </dgm:pt>
    <dgm:pt modelId="{67029FD7-290C-48F3-B718-6067F37BBA21}" type="sibTrans" cxnId="{644F4071-A6EB-472E-98BD-B09EF91CF59C}">
      <dgm:prSet/>
      <dgm:spPr/>
      <dgm:t>
        <a:bodyPr/>
        <a:lstStyle/>
        <a:p>
          <a:endParaRPr lang="en-US"/>
        </a:p>
      </dgm:t>
    </dgm:pt>
    <dgm:pt modelId="{7538AB39-FB36-472C-ADA1-936B08CC0FD2}" type="pres">
      <dgm:prSet presAssocID="{8DB0C561-B629-4C25-80F0-7AD588CC76D3}" presName="linearFlow" presStyleCnt="0">
        <dgm:presLayoutVars>
          <dgm:dir/>
          <dgm:resizeHandles val="exact"/>
        </dgm:presLayoutVars>
      </dgm:prSet>
      <dgm:spPr/>
    </dgm:pt>
    <dgm:pt modelId="{03AEB0FB-8157-4847-BCC3-CF7F40090A7F}" type="pres">
      <dgm:prSet presAssocID="{42C0CA9E-4262-4FD0-A745-E2F712B94BFF}" presName="composite" presStyleCnt="0"/>
      <dgm:spPr/>
    </dgm:pt>
    <dgm:pt modelId="{29A91B9D-3711-4FF7-871C-FE5781AB4925}" type="pres">
      <dgm:prSet presAssocID="{42C0CA9E-4262-4FD0-A745-E2F712B94BFF}" presName="imgShp" presStyleLbl="fgImgPlace1" presStyleIdx="0" presStyleCnt="3" custLinFactNeighborX="-12603" custLinFactNeighborY="-1123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1 with solid fill"/>
        </a:ext>
      </dgm:extLst>
    </dgm:pt>
    <dgm:pt modelId="{DB60ADF6-27C1-44AB-BAB8-087D1ADBD237}" type="pres">
      <dgm:prSet presAssocID="{42C0CA9E-4262-4FD0-A745-E2F712B94BFF}" presName="txShp" presStyleLbl="node1" presStyleIdx="0" presStyleCnt="3">
        <dgm:presLayoutVars>
          <dgm:bulletEnabled val="1"/>
        </dgm:presLayoutVars>
      </dgm:prSet>
      <dgm:spPr/>
    </dgm:pt>
    <dgm:pt modelId="{380C0612-DEF5-4130-8FD7-C7CB260F69F5}" type="pres">
      <dgm:prSet presAssocID="{F6E4E126-0D24-4B8E-AC39-780E9AB170BB}" presName="spacing" presStyleCnt="0"/>
      <dgm:spPr/>
    </dgm:pt>
    <dgm:pt modelId="{1DAA562F-07BB-421A-9E37-BD5D38E7CA20}" type="pres">
      <dgm:prSet presAssocID="{315EDDB2-B5BA-46F1-920E-0B8F9D2EDEE6}" presName="composite" presStyleCnt="0"/>
      <dgm:spPr/>
    </dgm:pt>
    <dgm:pt modelId="{552FA1DF-F92B-49DB-8A41-419EF1013F05}" type="pres">
      <dgm:prSet presAssocID="{315EDDB2-B5BA-46F1-920E-0B8F9D2EDEE6}" presName="imgShp" presStyleLbl="fgImgPlace1" presStyleIdx="1" presStyleCnt="3" custLinFactNeighborX="-22055" custLinFactNeighborY="267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with solid fill"/>
        </a:ext>
      </dgm:extLst>
    </dgm:pt>
    <dgm:pt modelId="{B339DB93-F22F-4EDD-9623-61E76DAE1F7C}" type="pres">
      <dgm:prSet presAssocID="{315EDDB2-B5BA-46F1-920E-0B8F9D2EDEE6}" presName="txShp" presStyleLbl="node1" presStyleIdx="1" presStyleCnt="3">
        <dgm:presLayoutVars>
          <dgm:bulletEnabled val="1"/>
        </dgm:presLayoutVars>
      </dgm:prSet>
      <dgm:spPr/>
    </dgm:pt>
    <dgm:pt modelId="{DF0E70EC-FDED-4740-8A15-A0F2520CEA0D}" type="pres">
      <dgm:prSet presAssocID="{8DF0C259-7A55-4B57-B442-15889C9D28B6}" presName="spacing" presStyleCnt="0"/>
      <dgm:spPr/>
    </dgm:pt>
    <dgm:pt modelId="{E943EFF3-3DE1-49D7-83F6-BEC9DA721187}" type="pres">
      <dgm:prSet presAssocID="{95AB2148-2782-4FE3-9312-FC21805AE44B}" presName="composite" presStyleCnt="0"/>
      <dgm:spPr/>
    </dgm:pt>
    <dgm:pt modelId="{CD8572D9-1641-4DA2-BB7E-02AF8206E6A1}" type="pres">
      <dgm:prSet presAssocID="{95AB2148-2782-4FE3-9312-FC21805AE44B}" presName="imgShp" presStyleLbl="fgImgPlace1" presStyleIdx="2" presStyleCnt="3" custLinFactNeighborX="-18904" custLinFactNeighborY="-315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dge 3 with solid fill"/>
        </a:ext>
      </dgm:extLst>
    </dgm:pt>
    <dgm:pt modelId="{CFED5F5B-F0AA-4D02-8D12-710AB4568432}" type="pres">
      <dgm:prSet presAssocID="{95AB2148-2782-4FE3-9312-FC21805AE44B}" presName="txShp" presStyleLbl="node1" presStyleIdx="2" presStyleCnt="3">
        <dgm:presLayoutVars>
          <dgm:bulletEnabled val="1"/>
        </dgm:presLayoutVars>
      </dgm:prSet>
      <dgm:spPr/>
    </dgm:pt>
  </dgm:ptLst>
  <dgm:cxnLst>
    <dgm:cxn modelId="{8DDCE743-E6BE-4361-83C2-AB47475B988A}" type="presOf" srcId="{42C0CA9E-4262-4FD0-A745-E2F712B94BFF}" destId="{DB60ADF6-27C1-44AB-BAB8-087D1ADBD237}" srcOrd="0" destOrd="0" presId="urn:microsoft.com/office/officeart/2005/8/layout/vList3"/>
    <dgm:cxn modelId="{A86B3C70-671E-4803-949C-04FA2A9D4F57}" srcId="{8DB0C561-B629-4C25-80F0-7AD588CC76D3}" destId="{42C0CA9E-4262-4FD0-A745-E2F712B94BFF}" srcOrd="0" destOrd="0" parTransId="{AB384558-61AF-4069-BBB0-AC122A5BB1C5}" sibTransId="{F6E4E126-0D24-4B8E-AC39-780E9AB170BB}"/>
    <dgm:cxn modelId="{644F4071-A6EB-472E-98BD-B09EF91CF59C}" srcId="{8DB0C561-B629-4C25-80F0-7AD588CC76D3}" destId="{95AB2148-2782-4FE3-9312-FC21805AE44B}" srcOrd="2" destOrd="0" parTransId="{38E837FB-60D6-45C4-A485-8EFB97402028}" sibTransId="{67029FD7-290C-48F3-B718-6067F37BBA21}"/>
    <dgm:cxn modelId="{54958E58-2BBC-4C04-AA86-7ACB78C4607B}" type="presOf" srcId="{8DB0C561-B629-4C25-80F0-7AD588CC76D3}" destId="{7538AB39-FB36-472C-ADA1-936B08CC0FD2}" srcOrd="0" destOrd="0" presId="urn:microsoft.com/office/officeart/2005/8/layout/vList3"/>
    <dgm:cxn modelId="{DC62D699-80FF-444C-9F3F-E6A96FE7F851}" srcId="{8DB0C561-B629-4C25-80F0-7AD588CC76D3}" destId="{315EDDB2-B5BA-46F1-920E-0B8F9D2EDEE6}" srcOrd="1" destOrd="0" parTransId="{7F21FC46-BFF9-41AE-AE52-424A04E2F031}" sibTransId="{8DF0C259-7A55-4B57-B442-15889C9D28B6}"/>
    <dgm:cxn modelId="{00E6D0D4-D424-48D2-B92E-D02B5A8E2F70}" type="presOf" srcId="{315EDDB2-B5BA-46F1-920E-0B8F9D2EDEE6}" destId="{B339DB93-F22F-4EDD-9623-61E76DAE1F7C}" srcOrd="0" destOrd="0" presId="urn:microsoft.com/office/officeart/2005/8/layout/vList3"/>
    <dgm:cxn modelId="{F4D976F8-F8A5-43B1-BBF8-E64522F4EAC3}" type="presOf" srcId="{95AB2148-2782-4FE3-9312-FC21805AE44B}" destId="{CFED5F5B-F0AA-4D02-8D12-710AB4568432}" srcOrd="0" destOrd="0" presId="urn:microsoft.com/office/officeart/2005/8/layout/vList3"/>
    <dgm:cxn modelId="{40CF8115-0299-46B2-84C9-944D0D596B0D}" type="presParOf" srcId="{7538AB39-FB36-472C-ADA1-936B08CC0FD2}" destId="{03AEB0FB-8157-4847-BCC3-CF7F40090A7F}" srcOrd="0" destOrd="0" presId="urn:microsoft.com/office/officeart/2005/8/layout/vList3"/>
    <dgm:cxn modelId="{3588786A-3626-486D-BC0E-EEF960EE9F56}" type="presParOf" srcId="{03AEB0FB-8157-4847-BCC3-CF7F40090A7F}" destId="{29A91B9D-3711-4FF7-871C-FE5781AB4925}" srcOrd="0" destOrd="0" presId="urn:microsoft.com/office/officeart/2005/8/layout/vList3"/>
    <dgm:cxn modelId="{5B4C6BF8-4FA6-4815-8274-41251B265804}" type="presParOf" srcId="{03AEB0FB-8157-4847-BCC3-CF7F40090A7F}" destId="{DB60ADF6-27C1-44AB-BAB8-087D1ADBD237}" srcOrd="1" destOrd="0" presId="urn:microsoft.com/office/officeart/2005/8/layout/vList3"/>
    <dgm:cxn modelId="{A3C4D4B0-5A86-4D0C-B671-EAEBD23CFC52}" type="presParOf" srcId="{7538AB39-FB36-472C-ADA1-936B08CC0FD2}" destId="{380C0612-DEF5-4130-8FD7-C7CB260F69F5}" srcOrd="1" destOrd="0" presId="urn:microsoft.com/office/officeart/2005/8/layout/vList3"/>
    <dgm:cxn modelId="{F8605E2A-84E8-4611-84AC-5C580FACAB55}" type="presParOf" srcId="{7538AB39-FB36-472C-ADA1-936B08CC0FD2}" destId="{1DAA562F-07BB-421A-9E37-BD5D38E7CA20}" srcOrd="2" destOrd="0" presId="urn:microsoft.com/office/officeart/2005/8/layout/vList3"/>
    <dgm:cxn modelId="{C02B15A6-87F5-4CF0-8B27-2D8EEEA93F1F}" type="presParOf" srcId="{1DAA562F-07BB-421A-9E37-BD5D38E7CA20}" destId="{552FA1DF-F92B-49DB-8A41-419EF1013F05}" srcOrd="0" destOrd="0" presId="urn:microsoft.com/office/officeart/2005/8/layout/vList3"/>
    <dgm:cxn modelId="{2C81DDDB-27B2-4B73-B817-B073DD0E22D8}" type="presParOf" srcId="{1DAA562F-07BB-421A-9E37-BD5D38E7CA20}" destId="{B339DB93-F22F-4EDD-9623-61E76DAE1F7C}" srcOrd="1" destOrd="0" presId="urn:microsoft.com/office/officeart/2005/8/layout/vList3"/>
    <dgm:cxn modelId="{5F63F61E-3BBE-42C3-9423-3D56B562647C}" type="presParOf" srcId="{7538AB39-FB36-472C-ADA1-936B08CC0FD2}" destId="{DF0E70EC-FDED-4740-8A15-A0F2520CEA0D}" srcOrd="3" destOrd="0" presId="urn:microsoft.com/office/officeart/2005/8/layout/vList3"/>
    <dgm:cxn modelId="{8B5077B8-A8B3-44A1-9313-7FB4EAAA8049}" type="presParOf" srcId="{7538AB39-FB36-472C-ADA1-936B08CC0FD2}" destId="{E943EFF3-3DE1-49D7-83F6-BEC9DA721187}" srcOrd="4" destOrd="0" presId="urn:microsoft.com/office/officeart/2005/8/layout/vList3"/>
    <dgm:cxn modelId="{4D8FE17F-FE50-46DC-8452-B3282A9F9F14}" type="presParOf" srcId="{E943EFF3-3DE1-49D7-83F6-BEC9DA721187}" destId="{CD8572D9-1641-4DA2-BB7E-02AF8206E6A1}" srcOrd="0" destOrd="0" presId="urn:microsoft.com/office/officeart/2005/8/layout/vList3"/>
    <dgm:cxn modelId="{3BDA58E3-6BF4-4C8B-AC9E-75D5F463AA74}" type="presParOf" srcId="{E943EFF3-3DE1-49D7-83F6-BEC9DA721187}" destId="{CFED5F5B-F0AA-4D02-8D12-710AB456843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239A20-2F72-4226-BCEF-C005A550504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76F37E7-A0F5-42EF-BB95-493A4A2FAD2A}">
      <dgm:prSet phldrT="[Text]"/>
      <dgm:spPr/>
      <dgm:t>
        <a:bodyPr/>
        <a:lstStyle/>
        <a:p>
          <a:r>
            <a:rPr lang="en-US" dirty="0"/>
            <a:t>Cancer familiarity</a:t>
          </a:r>
        </a:p>
      </dgm:t>
    </dgm:pt>
    <dgm:pt modelId="{CFD2795A-38FC-437B-97C0-CFB8335B79B5}" type="parTrans" cxnId="{8C706D60-7607-4BB0-AC26-2D7D4FC9B7AD}">
      <dgm:prSet/>
      <dgm:spPr/>
      <dgm:t>
        <a:bodyPr/>
        <a:lstStyle/>
        <a:p>
          <a:endParaRPr lang="en-US"/>
        </a:p>
      </dgm:t>
    </dgm:pt>
    <dgm:pt modelId="{05D64FE4-4FD7-4F79-BADD-F5B2096DFCFD}" type="sibTrans" cxnId="{8C706D60-7607-4BB0-AC26-2D7D4FC9B7AD}">
      <dgm:prSet/>
      <dgm:spPr/>
      <dgm:t>
        <a:bodyPr/>
        <a:lstStyle/>
        <a:p>
          <a:endParaRPr lang="en-US"/>
        </a:p>
      </dgm:t>
    </dgm:pt>
    <dgm:pt modelId="{01829225-5299-40C6-9CC5-B80A679CF2C2}">
      <dgm:prSet/>
      <dgm:spPr/>
      <dgm:t>
        <a:bodyPr/>
        <a:lstStyle/>
        <a:p>
          <a:r>
            <a:rPr lang="en-US"/>
            <a:t>Support from family and God </a:t>
          </a:r>
          <a:endParaRPr lang="en-US" dirty="0"/>
        </a:p>
      </dgm:t>
    </dgm:pt>
    <dgm:pt modelId="{F1E922A3-34A7-438D-83F3-26A938D12534}" type="parTrans" cxnId="{3EE1E3B2-1694-4588-B089-32D2A46EC86C}">
      <dgm:prSet/>
      <dgm:spPr/>
      <dgm:t>
        <a:bodyPr/>
        <a:lstStyle/>
        <a:p>
          <a:endParaRPr lang="en-US"/>
        </a:p>
      </dgm:t>
    </dgm:pt>
    <dgm:pt modelId="{0DBEEB3A-4F7E-4D36-95E8-8C6B72EFBE82}" type="sibTrans" cxnId="{3EE1E3B2-1694-4588-B089-32D2A46EC86C}">
      <dgm:prSet/>
      <dgm:spPr/>
      <dgm:t>
        <a:bodyPr/>
        <a:lstStyle/>
        <a:p>
          <a:endParaRPr lang="en-US"/>
        </a:p>
      </dgm:t>
    </dgm:pt>
    <dgm:pt modelId="{932E7CB3-619B-41E8-80D6-1AABD2E16515}">
      <dgm:prSet/>
      <dgm:spPr/>
      <dgm:t>
        <a:bodyPr/>
        <a:lstStyle/>
        <a:p>
          <a:r>
            <a:rPr lang="en-US"/>
            <a:t>Providing family members with information</a:t>
          </a:r>
          <a:endParaRPr lang="en-US" dirty="0"/>
        </a:p>
      </dgm:t>
    </dgm:pt>
    <dgm:pt modelId="{B556A9DE-83DF-4044-A28E-9E3F8AC7B510}" type="parTrans" cxnId="{64949EF9-3987-47E9-B437-2BF40EF4C69E}">
      <dgm:prSet/>
      <dgm:spPr/>
      <dgm:t>
        <a:bodyPr/>
        <a:lstStyle/>
        <a:p>
          <a:endParaRPr lang="en-US"/>
        </a:p>
      </dgm:t>
    </dgm:pt>
    <dgm:pt modelId="{EB9B2CF8-89B4-4510-8602-2C335F90296B}" type="sibTrans" cxnId="{64949EF9-3987-47E9-B437-2BF40EF4C69E}">
      <dgm:prSet/>
      <dgm:spPr/>
      <dgm:t>
        <a:bodyPr/>
        <a:lstStyle/>
        <a:p>
          <a:endParaRPr lang="en-US"/>
        </a:p>
      </dgm:t>
    </dgm:pt>
    <dgm:pt modelId="{2B305656-DDA3-413D-A3CC-47B4EE130BD7}">
      <dgm:prSet/>
      <dgm:spPr/>
      <dgm:t>
        <a:bodyPr/>
        <a:lstStyle/>
        <a:p>
          <a:r>
            <a:rPr lang="en-US"/>
            <a:t>Cultural differences and genetic counselor affect</a:t>
          </a:r>
          <a:endParaRPr lang="en-US" dirty="0"/>
        </a:p>
      </dgm:t>
    </dgm:pt>
    <dgm:pt modelId="{7E84BD55-2E77-4F6A-87C8-3946B7375D1A}" type="parTrans" cxnId="{840C8AE4-9B93-43F7-B550-C6AF68AD0D0B}">
      <dgm:prSet/>
      <dgm:spPr/>
      <dgm:t>
        <a:bodyPr/>
        <a:lstStyle/>
        <a:p>
          <a:endParaRPr lang="en-US"/>
        </a:p>
      </dgm:t>
    </dgm:pt>
    <dgm:pt modelId="{FB731539-1A84-4866-9C20-0C4B38B44C7E}" type="sibTrans" cxnId="{840C8AE4-9B93-43F7-B550-C6AF68AD0D0B}">
      <dgm:prSet/>
      <dgm:spPr/>
      <dgm:t>
        <a:bodyPr/>
        <a:lstStyle/>
        <a:p>
          <a:endParaRPr lang="en-US"/>
        </a:p>
      </dgm:t>
    </dgm:pt>
    <dgm:pt modelId="{092C040B-6157-4A04-AE28-DC1E1217B9CF}">
      <dgm:prSet/>
      <dgm:spPr/>
      <dgm:t>
        <a:bodyPr/>
        <a:lstStyle/>
        <a:p>
          <a:r>
            <a:rPr lang="en-US"/>
            <a:t>Dissatisfaction of genetic counseling </a:t>
          </a:r>
          <a:endParaRPr lang="en-US" dirty="0"/>
        </a:p>
      </dgm:t>
    </dgm:pt>
    <dgm:pt modelId="{4172B737-AC57-4849-A69C-0246FBDB8117}" type="parTrans" cxnId="{F597F530-3599-412D-A622-5DFEB778939F}">
      <dgm:prSet/>
      <dgm:spPr/>
      <dgm:t>
        <a:bodyPr/>
        <a:lstStyle/>
        <a:p>
          <a:endParaRPr lang="en-US"/>
        </a:p>
      </dgm:t>
    </dgm:pt>
    <dgm:pt modelId="{BBD9C990-4D77-41AE-A81E-1B55DA6565F8}" type="sibTrans" cxnId="{F597F530-3599-412D-A622-5DFEB778939F}">
      <dgm:prSet/>
      <dgm:spPr/>
      <dgm:t>
        <a:bodyPr/>
        <a:lstStyle/>
        <a:p>
          <a:endParaRPr lang="en-US"/>
        </a:p>
      </dgm:t>
    </dgm:pt>
    <dgm:pt modelId="{7A0BB31B-8B31-4B7B-81AF-38A759DA0CE9}" type="pres">
      <dgm:prSet presAssocID="{B5239A20-2F72-4226-BCEF-C005A550504D}" presName="diagram" presStyleCnt="0">
        <dgm:presLayoutVars>
          <dgm:dir/>
          <dgm:resizeHandles val="exact"/>
        </dgm:presLayoutVars>
      </dgm:prSet>
      <dgm:spPr/>
    </dgm:pt>
    <dgm:pt modelId="{C8F23C76-DC79-4C11-8587-08F86EEDEF6E}" type="pres">
      <dgm:prSet presAssocID="{076F37E7-A0F5-42EF-BB95-493A4A2FAD2A}" presName="node" presStyleLbl="node1" presStyleIdx="0" presStyleCnt="5">
        <dgm:presLayoutVars>
          <dgm:bulletEnabled val="1"/>
        </dgm:presLayoutVars>
      </dgm:prSet>
      <dgm:spPr/>
    </dgm:pt>
    <dgm:pt modelId="{9FFFA940-BD57-46D6-BDFC-BFA3E90B8822}" type="pres">
      <dgm:prSet presAssocID="{05D64FE4-4FD7-4F79-BADD-F5B2096DFCFD}" presName="sibTrans" presStyleCnt="0"/>
      <dgm:spPr/>
    </dgm:pt>
    <dgm:pt modelId="{611469F4-B0CC-447A-987E-E60A401062A2}" type="pres">
      <dgm:prSet presAssocID="{01829225-5299-40C6-9CC5-B80A679CF2C2}" presName="node" presStyleLbl="node1" presStyleIdx="1" presStyleCnt="5">
        <dgm:presLayoutVars>
          <dgm:bulletEnabled val="1"/>
        </dgm:presLayoutVars>
      </dgm:prSet>
      <dgm:spPr/>
    </dgm:pt>
    <dgm:pt modelId="{2AF6D88F-5E63-4D93-AC82-350946D5CAE8}" type="pres">
      <dgm:prSet presAssocID="{0DBEEB3A-4F7E-4D36-95E8-8C6B72EFBE82}" presName="sibTrans" presStyleCnt="0"/>
      <dgm:spPr/>
    </dgm:pt>
    <dgm:pt modelId="{74944532-205A-4C3B-890F-A3C25F3F346A}" type="pres">
      <dgm:prSet presAssocID="{932E7CB3-619B-41E8-80D6-1AABD2E16515}" presName="node" presStyleLbl="node1" presStyleIdx="2" presStyleCnt="5">
        <dgm:presLayoutVars>
          <dgm:bulletEnabled val="1"/>
        </dgm:presLayoutVars>
      </dgm:prSet>
      <dgm:spPr/>
    </dgm:pt>
    <dgm:pt modelId="{5E362AF2-E1E4-45B7-91B9-D59DDAD1D40E}" type="pres">
      <dgm:prSet presAssocID="{EB9B2CF8-89B4-4510-8602-2C335F90296B}" presName="sibTrans" presStyleCnt="0"/>
      <dgm:spPr/>
    </dgm:pt>
    <dgm:pt modelId="{38075457-AA1A-413C-BB90-287D21F55B96}" type="pres">
      <dgm:prSet presAssocID="{2B305656-DDA3-413D-A3CC-47B4EE130BD7}" presName="node" presStyleLbl="node1" presStyleIdx="3" presStyleCnt="5">
        <dgm:presLayoutVars>
          <dgm:bulletEnabled val="1"/>
        </dgm:presLayoutVars>
      </dgm:prSet>
      <dgm:spPr/>
    </dgm:pt>
    <dgm:pt modelId="{A8E87364-AAF3-43A4-8EED-3F523221C25A}" type="pres">
      <dgm:prSet presAssocID="{FB731539-1A84-4866-9C20-0C4B38B44C7E}" presName="sibTrans" presStyleCnt="0"/>
      <dgm:spPr/>
    </dgm:pt>
    <dgm:pt modelId="{06099CAA-515B-4A21-9AF6-FAB085D969D0}" type="pres">
      <dgm:prSet presAssocID="{092C040B-6157-4A04-AE28-DC1E1217B9CF}" presName="node" presStyleLbl="node1" presStyleIdx="4" presStyleCnt="5">
        <dgm:presLayoutVars>
          <dgm:bulletEnabled val="1"/>
        </dgm:presLayoutVars>
      </dgm:prSet>
      <dgm:spPr/>
    </dgm:pt>
  </dgm:ptLst>
  <dgm:cxnLst>
    <dgm:cxn modelId="{F597F530-3599-412D-A622-5DFEB778939F}" srcId="{B5239A20-2F72-4226-BCEF-C005A550504D}" destId="{092C040B-6157-4A04-AE28-DC1E1217B9CF}" srcOrd="4" destOrd="0" parTransId="{4172B737-AC57-4849-A69C-0246FBDB8117}" sibTransId="{BBD9C990-4D77-41AE-A81E-1B55DA6565F8}"/>
    <dgm:cxn modelId="{3CAF473E-C366-4405-93B1-56C94B4CD91B}" type="presOf" srcId="{092C040B-6157-4A04-AE28-DC1E1217B9CF}" destId="{06099CAA-515B-4A21-9AF6-FAB085D969D0}" srcOrd="0" destOrd="0" presId="urn:microsoft.com/office/officeart/2005/8/layout/default"/>
    <dgm:cxn modelId="{8C706D60-7607-4BB0-AC26-2D7D4FC9B7AD}" srcId="{B5239A20-2F72-4226-BCEF-C005A550504D}" destId="{076F37E7-A0F5-42EF-BB95-493A4A2FAD2A}" srcOrd="0" destOrd="0" parTransId="{CFD2795A-38FC-437B-97C0-CFB8335B79B5}" sibTransId="{05D64FE4-4FD7-4F79-BADD-F5B2096DFCFD}"/>
    <dgm:cxn modelId="{0755F165-079B-4E76-898D-64BF24F70D85}" type="presOf" srcId="{B5239A20-2F72-4226-BCEF-C005A550504D}" destId="{7A0BB31B-8B31-4B7B-81AF-38A759DA0CE9}" srcOrd="0" destOrd="0" presId="urn:microsoft.com/office/officeart/2005/8/layout/default"/>
    <dgm:cxn modelId="{026D477A-D538-4C5C-A974-75A8771A54D1}" type="presOf" srcId="{2B305656-DDA3-413D-A3CC-47B4EE130BD7}" destId="{38075457-AA1A-413C-BB90-287D21F55B96}" srcOrd="0" destOrd="0" presId="urn:microsoft.com/office/officeart/2005/8/layout/default"/>
    <dgm:cxn modelId="{EFA71393-E212-4614-AC3B-C0544EBB0395}" type="presOf" srcId="{076F37E7-A0F5-42EF-BB95-493A4A2FAD2A}" destId="{C8F23C76-DC79-4C11-8587-08F86EEDEF6E}" srcOrd="0" destOrd="0" presId="urn:microsoft.com/office/officeart/2005/8/layout/default"/>
    <dgm:cxn modelId="{3EE1E3B2-1694-4588-B089-32D2A46EC86C}" srcId="{B5239A20-2F72-4226-BCEF-C005A550504D}" destId="{01829225-5299-40C6-9CC5-B80A679CF2C2}" srcOrd="1" destOrd="0" parTransId="{F1E922A3-34A7-438D-83F3-26A938D12534}" sibTransId="{0DBEEB3A-4F7E-4D36-95E8-8C6B72EFBE82}"/>
    <dgm:cxn modelId="{840C8AE4-9B93-43F7-B550-C6AF68AD0D0B}" srcId="{B5239A20-2F72-4226-BCEF-C005A550504D}" destId="{2B305656-DDA3-413D-A3CC-47B4EE130BD7}" srcOrd="3" destOrd="0" parTransId="{7E84BD55-2E77-4F6A-87C8-3946B7375D1A}" sibTransId="{FB731539-1A84-4866-9C20-0C4B38B44C7E}"/>
    <dgm:cxn modelId="{A5C222ED-75B0-48FA-9345-4C60AB0BE9AB}" type="presOf" srcId="{932E7CB3-619B-41E8-80D6-1AABD2E16515}" destId="{74944532-205A-4C3B-890F-A3C25F3F346A}" srcOrd="0" destOrd="0" presId="urn:microsoft.com/office/officeart/2005/8/layout/default"/>
    <dgm:cxn modelId="{90C297F5-9ECB-44C6-817D-2AEBF7C0318D}" type="presOf" srcId="{01829225-5299-40C6-9CC5-B80A679CF2C2}" destId="{611469F4-B0CC-447A-987E-E60A401062A2}" srcOrd="0" destOrd="0" presId="urn:microsoft.com/office/officeart/2005/8/layout/default"/>
    <dgm:cxn modelId="{64949EF9-3987-47E9-B437-2BF40EF4C69E}" srcId="{B5239A20-2F72-4226-BCEF-C005A550504D}" destId="{932E7CB3-619B-41E8-80D6-1AABD2E16515}" srcOrd="2" destOrd="0" parTransId="{B556A9DE-83DF-4044-A28E-9E3F8AC7B510}" sibTransId="{EB9B2CF8-89B4-4510-8602-2C335F90296B}"/>
    <dgm:cxn modelId="{1D2F3CA6-27C7-4E21-A8CC-FF2DAD05997B}" type="presParOf" srcId="{7A0BB31B-8B31-4B7B-81AF-38A759DA0CE9}" destId="{C8F23C76-DC79-4C11-8587-08F86EEDEF6E}" srcOrd="0" destOrd="0" presId="urn:microsoft.com/office/officeart/2005/8/layout/default"/>
    <dgm:cxn modelId="{D8AE5BB7-FF36-41C9-978B-1FE0A83663EF}" type="presParOf" srcId="{7A0BB31B-8B31-4B7B-81AF-38A759DA0CE9}" destId="{9FFFA940-BD57-46D6-BDFC-BFA3E90B8822}" srcOrd="1" destOrd="0" presId="urn:microsoft.com/office/officeart/2005/8/layout/default"/>
    <dgm:cxn modelId="{04CE025C-47FD-4588-9FC0-63E6D289FA9D}" type="presParOf" srcId="{7A0BB31B-8B31-4B7B-81AF-38A759DA0CE9}" destId="{611469F4-B0CC-447A-987E-E60A401062A2}" srcOrd="2" destOrd="0" presId="urn:microsoft.com/office/officeart/2005/8/layout/default"/>
    <dgm:cxn modelId="{7AC1CC27-D464-4DA4-826E-DDF6CAC517AA}" type="presParOf" srcId="{7A0BB31B-8B31-4B7B-81AF-38A759DA0CE9}" destId="{2AF6D88F-5E63-4D93-AC82-350946D5CAE8}" srcOrd="3" destOrd="0" presId="urn:microsoft.com/office/officeart/2005/8/layout/default"/>
    <dgm:cxn modelId="{D2FDFFC7-EA31-488B-BC07-D79056E6E41B}" type="presParOf" srcId="{7A0BB31B-8B31-4B7B-81AF-38A759DA0CE9}" destId="{74944532-205A-4C3B-890F-A3C25F3F346A}" srcOrd="4" destOrd="0" presId="urn:microsoft.com/office/officeart/2005/8/layout/default"/>
    <dgm:cxn modelId="{DB815ECA-8B03-4E9A-A8C0-D073CB8D35FB}" type="presParOf" srcId="{7A0BB31B-8B31-4B7B-81AF-38A759DA0CE9}" destId="{5E362AF2-E1E4-45B7-91B9-D59DDAD1D40E}" srcOrd="5" destOrd="0" presId="urn:microsoft.com/office/officeart/2005/8/layout/default"/>
    <dgm:cxn modelId="{6BF5A737-84CB-43CF-9347-E17856283C8A}" type="presParOf" srcId="{7A0BB31B-8B31-4B7B-81AF-38A759DA0CE9}" destId="{38075457-AA1A-413C-BB90-287D21F55B96}" srcOrd="6" destOrd="0" presId="urn:microsoft.com/office/officeart/2005/8/layout/default"/>
    <dgm:cxn modelId="{62307C63-24D7-4E8C-A793-8EA21318DB9E}" type="presParOf" srcId="{7A0BB31B-8B31-4B7B-81AF-38A759DA0CE9}" destId="{A8E87364-AAF3-43A4-8EED-3F523221C25A}" srcOrd="7" destOrd="0" presId="urn:microsoft.com/office/officeart/2005/8/layout/default"/>
    <dgm:cxn modelId="{CEF965EF-A687-4F4B-B7FF-99A7BB60CFC5}" type="presParOf" srcId="{7A0BB31B-8B31-4B7B-81AF-38A759DA0CE9}" destId="{06099CAA-515B-4A21-9AF6-FAB085D969D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0ADF6-27C1-44AB-BAB8-087D1ADBD237}">
      <dsp:nvSpPr>
        <dsp:cNvPr id="0" name=""/>
        <dsp:cNvSpPr/>
      </dsp:nvSpPr>
      <dsp:spPr>
        <a:xfrm rot="10800000">
          <a:off x="2063667" y="883"/>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95250" rIns="17780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An understanding of the experiences had by African American women completing genetic counseling.</a:t>
          </a:r>
        </a:p>
      </dsp:txBody>
      <dsp:txXfrm rot="10800000">
        <a:off x="2365971" y="883"/>
        <a:ext cx="6690570" cy="1209216"/>
      </dsp:txXfrm>
    </dsp:sp>
    <dsp:sp modelId="{29A91B9D-3711-4FF7-871C-FE5781AB4925}">
      <dsp:nvSpPr>
        <dsp:cNvPr id="0" name=""/>
        <dsp:cNvSpPr/>
      </dsp:nvSpPr>
      <dsp:spPr>
        <a:xfrm>
          <a:off x="1306661" y="0"/>
          <a:ext cx="1209216" cy="1209216"/>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39DB93-F22F-4EDD-9623-61E76DAE1F7C}">
      <dsp:nvSpPr>
        <dsp:cNvPr id="0" name=""/>
        <dsp:cNvSpPr/>
      </dsp:nvSpPr>
      <dsp:spPr>
        <a:xfrm rot="10800000">
          <a:off x="2063667" y="1571060"/>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95250" rIns="17780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The impact of barriers and influencers on patient acceptance or denial of testing.</a:t>
          </a:r>
        </a:p>
      </dsp:txBody>
      <dsp:txXfrm rot="10800000">
        <a:off x="2365971" y="1571060"/>
        <a:ext cx="6690570" cy="1209216"/>
      </dsp:txXfrm>
    </dsp:sp>
    <dsp:sp modelId="{552FA1DF-F92B-49DB-8A41-419EF1013F05}">
      <dsp:nvSpPr>
        <dsp:cNvPr id="0" name=""/>
        <dsp:cNvSpPr/>
      </dsp:nvSpPr>
      <dsp:spPr>
        <a:xfrm>
          <a:off x="1192365" y="1603370"/>
          <a:ext cx="1209216" cy="1209216"/>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ED5F5B-F0AA-4D02-8D12-710AB4568432}">
      <dsp:nvSpPr>
        <dsp:cNvPr id="0" name=""/>
        <dsp:cNvSpPr/>
      </dsp:nvSpPr>
      <dsp:spPr>
        <a:xfrm rot="10800000">
          <a:off x="2063667" y="3141237"/>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95250" rIns="17780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Influence of genetic counselors on patient decision-making in this 	population. </a:t>
          </a:r>
        </a:p>
      </dsp:txBody>
      <dsp:txXfrm rot="10800000">
        <a:off x="2365971" y="3141237"/>
        <a:ext cx="6690570" cy="1209216"/>
      </dsp:txXfrm>
    </dsp:sp>
    <dsp:sp modelId="{CD8572D9-1641-4DA2-BB7E-02AF8206E6A1}">
      <dsp:nvSpPr>
        <dsp:cNvPr id="0" name=""/>
        <dsp:cNvSpPr/>
      </dsp:nvSpPr>
      <dsp:spPr>
        <a:xfrm>
          <a:off x="1230468" y="3103135"/>
          <a:ext cx="1209216" cy="120921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23C76-DC79-4C11-8587-08F86EEDEF6E}">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Cancer familiarity</a:t>
          </a:r>
        </a:p>
      </dsp:txBody>
      <dsp:txXfrm>
        <a:off x="0" y="39687"/>
        <a:ext cx="3286125" cy="1971675"/>
      </dsp:txXfrm>
    </dsp:sp>
    <dsp:sp modelId="{611469F4-B0CC-447A-987E-E60A401062A2}">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Support from family and God </a:t>
          </a:r>
          <a:endParaRPr lang="en-US" sz="3200" kern="1200" dirty="0"/>
        </a:p>
      </dsp:txBody>
      <dsp:txXfrm>
        <a:off x="3614737" y="39687"/>
        <a:ext cx="3286125" cy="1971675"/>
      </dsp:txXfrm>
    </dsp:sp>
    <dsp:sp modelId="{74944532-205A-4C3B-890F-A3C25F3F346A}">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Providing family members with information</a:t>
          </a:r>
          <a:endParaRPr lang="en-US" sz="3200" kern="1200" dirty="0"/>
        </a:p>
      </dsp:txBody>
      <dsp:txXfrm>
        <a:off x="7229475" y="39687"/>
        <a:ext cx="3286125" cy="1971675"/>
      </dsp:txXfrm>
    </dsp:sp>
    <dsp:sp modelId="{38075457-AA1A-413C-BB90-287D21F55B96}">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Cultural differences and genetic counselor affect</a:t>
          </a:r>
          <a:endParaRPr lang="en-US" sz="3200" kern="1200" dirty="0"/>
        </a:p>
      </dsp:txBody>
      <dsp:txXfrm>
        <a:off x="1807368" y="2339975"/>
        <a:ext cx="3286125" cy="1971675"/>
      </dsp:txXfrm>
    </dsp:sp>
    <dsp:sp modelId="{06099CAA-515B-4A21-9AF6-FAB085D969D0}">
      <dsp:nvSpPr>
        <dsp:cNvPr id="0" name=""/>
        <dsp:cNvSpPr/>
      </dsp:nvSpPr>
      <dsp:spPr>
        <a:xfrm>
          <a:off x="5422106"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Dissatisfaction of genetic counseling </a:t>
          </a:r>
          <a:endParaRPr lang="en-US" sz="3200" kern="1200" dirty="0"/>
        </a:p>
      </dsp:txBody>
      <dsp:txXfrm>
        <a:off x="5422106"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E5118F-6A56-44B4-8CD4-2559404DE2D8}" type="datetimeFigureOut">
              <a:rPr lang="en-US" smtClean="0"/>
              <a:t>3/25/2022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F6E41-1F62-4E61-82DC-4FF03C9667B9}" type="slidenum">
              <a:rPr lang="en-US" smtClean="0"/>
              <a:t>‹#›</a:t>
            </a:fld>
            <a:endParaRPr lang="en-US"/>
          </a:p>
        </p:txBody>
      </p:sp>
    </p:spTree>
    <p:extLst>
      <p:ext uri="{BB962C8B-B14F-4D97-AF65-F5344CB8AC3E}">
        <p14:creationId xmlns:p14="http://schemas.microsoft.com/office/powerpoint/2010/main" val="3348982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highlight>
                  <a:srgbClr val="FFFF00"/>
                </a:highlight>
              </a:rPr>
              <a:t>Narrative research can benefit patients by helping them find a sense of identity and reduce feelings of isolation during traumatic experiences, which genetic counseling patients are commonly experiencing.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highlight>
                  <a:srgbClr val="FFFF00"/>
                </a:highlight>
              </a:rPr>
              <a:t>This research approach can also assist providers in developing personalized coping strategies for patients and guiding the provision of healthcare services to improve services for patients. </a:t>
            </a:r>
          </a:p>
        </p:txBody>
      </p:sp>
      <p:sp>
        <p:nvSpPr>
          <p:cNvPr id="4" name="Slide Number Placeholder 3"/>
          <p:cNvSpPr>
            <a:spLocks noGrp="1"/>
          </p:cNvSpPr>
          <p:nvPr>
            <p:ph type="sldNum" sz="quarter" idx="5"/>
          </p:nvPr>
        </p:nvSpPr>
        <p:spPr/>
        <p:txBody>
          <a:bodyPr/>
          <a:lstStyle/>
          <a:p>
            <a:fld id="{EC6F6E41-1F62-4E61-82DC-4FF03C9667B9}" type="slidenum">
              <a:rPr lang="en-US" smtClean="0"/>
              <a:t>2</a:t>
            </a:fld>
            <a:endParaRPr lang="en-US"/>
          </a:p>
        </p:txBody>
      </p:sp>
    </p:spTree>
    <p:extLst>
      <p:ext uri="{BB962C8B-B14F-4D97-AF65-F5344CB8AC3E}">
        <p14:creationId xmlns:p14="http://schemas.microsoft.com/office/powerpoint/2010/main" val="1720275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organization was in Greensboro, North Carolina and recruitment began following a 20-minute presentation to the organization.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Eligibility requirements: 1. being at least 18 years of age or older, 2. self-identifying as African American and a woman and, 3. receiving a recommendation for genetic testing following a genetic counseling appointment with a certified genetic counselor.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Interview were completed via phone, video, or in-person and topics of discussion included participants’ diagnostic stories, prior experiences with cancer, genetic counseling, and genetic testing.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highlight>
                  <a:srgbClr val="FFFF00"/>
                </a:highlight>
              </a:rPr>
              <a:t>Each participant spent approximately 2-hours with the researcher throughout one or two interview experiences.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highlight>
                  <a:srgbClr val="FFFF00"/>
                </a:highlight>
              </a:rPr>
              <a:t>Fi</a:t>
            </a:r>
            <a:r>
              <a:rPr lang="en-US" dirty="0"/>
              <a:t>nal analysis was reviewed and confirmed by the entire team. </a:t>
            </a:r>
          </a:p>
        </p:txBody>
      </p:sp>
      <p:sp>
        <p:nvSpPr>
          <p:cNvPr id="4" name="Slide Number Placeholder 3"/>
          <p:cNvSpPr>
            <a:spLocks noGrp="1"/>
          </p:cNvSpPr>
          <p:nvPr>
            <p:ph type="sldNum" sz="quarter" idx="5"/>
          </p:nvPr>
        </p:nvSpPr>
        <p:spPr/>
        <p:txBody>
          <a:bodyPr/>
          <a:lstStyle/>
          <a:p>
            <a:fld id="{EC6F6E41-1F62-4E61-82DC-4FF03C9667B9}" type="slidenum">
              <a:rPr lang="en-US" smtClean="0"/>
              <a:t>4</a:t>
            </a:fld>
            <a:endParaRPr lang="en-US"/>
          </a:p>
        </p:txBody>
      </p:sp>
    </p:spTree>
    <p:extLst>
      <p:ext uri="{BB962C8B-B14F-4D97-AF65-F5344CB8AC3E}">
        <p14:creationId xmlns:p14="http://schemas.microsoft.com/office/powerpoint/2010/main" val="1332717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6F6E41-1F62-4E61-82DC-4FF03C9667B9}" type="slidenum">
              <a:rPr lang="en-US" smtClean="0"/>
              <a:t>5</a:t>
            </a:fld>
            <a:endParaRPr lang="en-US"/>
          </a:p>
        </p:txBody>
      </p:sp>
    </p:spTree>
    <p:extLst>
      <p:ext uri="{BB962C8B-B14F-4D97-AF65-F5344CB8AC3E}">
        <p14:creationId xmlns:p14="http://schemas.microsoft.com/office/powerpoint/2010/main" val="174747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6F6E41-1F62-4E61-82DC-4FF03C9667B9}" type="slidenum">
              <a:rPr lang="en-US" smtClean="0"/>
              <a:t>6</a:t>
            </a:fld>
            <a:endParaRPr lang="en-US"/>
          </a:p>
        </p:txBody>
      </p:sp>
    </p:spTree>
    <p:extLst>
      <p:ext uri="{BB962C8B-B14F-4D97-AF65-F5344CB8AC3E}">
        <p14:creationId xmlns:p14="http://schemas.microsoft.com/office/powerpoint/2010/main" val="1672007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Participants’ level of familiarity with cancer within their social circle influenced the acceptance of the condition.  </a:t>
            </a:r>
          </a:p>
          <a:p>
            <a:pPr marL="171450" indent="-171450">
              <a:buFont typeface="Arial" panose="020B0604020202020204" pitchFamily="34" charset="0"/>
              <a:buChar char="•"/>
            </a:pPr>
            <a:r>
              <a:rPr lang="en-US" sz="1200" dirty="0"/>
              <a:t>Primary support during patient experiences with breast cancer came from family and religion/God. The need for physical support was emphasized and having an accompanied individual during appointments. </a:t>
            </a:r>
          </a:p>
          <a:p>
            <a:pPr marL="171450" indent="-171450">
              <a:buFont typeface="Arial" panose="020B0604020202020204" pitchFamily="34" charset="0"/>
              <a:buChar char="•"/>
            </a:pPr>
            <a:r>
              <a:rPr lang="en-US" sz="1200" dirty="0"/>
              <a:t>The desire to provide family members with information was found to have the most influence on participants to pursue genetic testing. </a:t>
            </a:r>
          </a:p>
          <a:p>
            <a:pPr marL="171450" indent="-171450">
              <a:buFont typeface="Arial" panose="020B0604020202020204" pitchFamily="34" charset="0"/>
              <a:buChar char="•"/>
            </a:pPr>
            <a:r>
              <a:rPr lang="en-US" sz="1200" dirty="0"/>
              <a:t>Cultural differences and the affect of participants’ genetic counselors shaped their experiences with genetic counseling both positively and negatively. </a:t>
            </a:r>
          </a:p>
          <a:p>
            <a:pPr marL="171450" indent="-171450">
              <a:buFont typeface="Arial" panose="020B0604020202020204" pitchFamily="34" charset="0"/>
              <a:buChar char="•"/>
            </a:pPr>
            <a:r>
              <a:rPr lang="en-US" sz="1200" dirty="0"/>
              <a:t>Financial considerations, limited knowledge of family history, and lack of clarity about the need for additional genetic testing in the future contributed to participants’ dissatisfaction with genetic counseling. </a:t>
            </a:r>
          </a:p>
          <a:p>
            <a:endParaRPr lang="en-US" dirty="0"/>
          </a:p>
        </p:txBody>
      </p:sp>
      <p:sp>
        <p:nvSpPr>
          <p:cNvPr id="4" name="Slide Number Placeholder 3"/>
          <p:cNvSpPr>
            <a:spLocks noGrp="1"/>
          </p:cNvSpPr>
          <p:nvPr>
            <p:ph type="sldNum" sz="quarter" idx="5"/>
          </p:nvPr>
        </p:nvSpPr>
        <p:spPr/>
        <p:txBody>
          <a:bodyPr/>
          <a:lstStyle/>
          <a:p>
            <a:fld id="{EC6F6E41-1F62-4E61-82DC-4FF03C9667B9}" type="slidenum">
              <a:rPr lang="en-US" smtClean="0"/>
              <a:t>7</a:t>
            </a:fld>
            <a:endParaRPr lang="en-US"/>
          </a:p>
        </p:txBody>
      </p:sp>
    </p:spTree>
    <p:extLst>
      <p:ext uri="{BB962C8B-B14F-4D97-AF65-F5344CB8AC3E}">
        <p14:creationId xmlns:p14="http://schemas.microsoft.com/office/powerpoint/2010/main" val="2640414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Both participants were recruited from the same breast cancer survivor organization, which could be the cause behind so many of their similarities.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practical implications mentioned in this study were developed with the goal is improve patient satisfactions of genetic counseling and build patient rapport.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Despite these limitations, this research study adds value to the field of genetic counseling by utilizing a unique research approach and a serving a diverse population. There is the opportunity to further explore these findings through a quantitative study.</a:t>
            </a:r>
          </a:p>
          <a:p>
            <a:endParaRPr lang="en-US" dirty="0"/>
          </a:p>
        </p:txBody>
      </p:sp>
      <p:sp>
        <p:nvSpPr>
          <p:cNvPr id="4" name="Slide Number Placeholder 3"/>
          <p:cNvSpPr>
            <a:spLocks noGrp="1"/>
          </p:cNvSpPr>
          <p:nvPr>
            <p:ph type="sldNum" sz="quarter" idx="5"/>
          </p:nvPr>
        </p:nvSpPr>
        <p:spPr/>
        <p:txBody>
          <a:bodyPr/>
          <a:lstStyle/>
          <a:p>
            <a:fld id="{EC6F6E41-1F62-4E61-82DC-4FF03C9667B9}" type="slidenum">
              <a:rPr lang="en-US" smtClean="0"/>
              <a:t>8</a:t>
            </a:fld>
            <a:endParaRPr lang="en-US"/>
          </a:p>
        </p:txBody>
      </p:sp>
    </p:spTree>
    <p:extLst>
      <p:ext uri="{BB962C8B-B14F-4D97-AF65-F5344CB8AC3E}">
        <p14:creationId xmlns:p14="http://schemas.microsoft.com/office/powerpoint/2010/main" val="1937142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express my gratitude to everyone who assisted me with completing this research study!</a:t>
            </a:r>
          </a:p>
        </p:txBody>
      </p:sp>
      <p:sp>
        <p:nvSpPr>
          <p:cNvPr id="4" name="Slide Number Placeholder 3"/>
          <p:cNvSpPr>
            <a:spLocks noGrp="1"/>
          </p:cNvSpPr>
          <p:nvPr>
            <p:ph type="sldNum" sz="quarter" idx="5"/>
          </p:nvPr>
        </p:nvSpPr>
        <p:spPr/>
        <p:txBody>
          <a:bodyPr/>
          <a:lstStyle/>
          <a:p>
            <a:fld id="{EC6F6E41-1F62-4E61-82DC-4FF03C9667B9}" type="slidenum">
              <a:rPr lang="en-US" smtClean="0"/>
              <a:t>9</a:t>
            </a:fld>
            <a:endParaRPr lang="en-US"/>
          </a:p>
        </p:txBody>
      </p:sp>
    </p:spTree>
    <p:extLst>
      <p:ext uri="{BB962C8B-B14F-4D97-AF65-F5344CB8AC3E}">
        <p14:creationId xmlns:p14="http://schemas.microsoft.com/office/powerpoint/2010/main" val="48224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a:t>
            </a:r>
          </a:p>
        </p:txBody>
      </p:sp>
      <p:sp>
        <p:nvSpPr>
          <p:cNvPr id="4" name="Slide Number Placeholder 3"/>
          <p:cNvSpPr>
            <a:spLocks noGrp="1"/>
          </p:cNvSpPr>
          <p:nvPr>
            <p:ph type="sldNum" sz="quarter" idx="5"/>
          </p:nvPr>
        </p:nvSpPr>
        <p:spPr/>
        <p:txBody>
          <a:bodyPr/>
          <a:lstStyle/>
          <a:p>
            <a:fld id="{EC6F6E41-1F62-4E61-82DC-4FF03C9667B9}" type="slidenum">
              <a:rPr lang="en-US" smtClean="0"/>
              <a:t>10</a:t>
            </a:fld>
            <a:endParaRPr lang="en-US"/>
          </a:p>
        </p:txBody>
      </p:sp>
    </p:spTree>
    <p:extLst>
      <p:ext uri="{BB962C8B-B14F-4D97-AF65-F5344CB8AC3E}">
        <p14:creationId xmlns:p14="http://schemas.microsoft.com/office/powerpoint/2010/main" val="3856562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Projection Nav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5B5AD03-B42C-4DB9-8C91-43F2E88183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3150" y="2119312"/>
            <a:ext cx="7505700" cy="2619375"/>
          </a:xfrm>
          <a:prstGeom prst="rect">
            <a:avLst/>
          </a:prstGeom>
        </p:spPr>
      </p:pic>
    </p:spTree>
    <p:extLst>
      <p:ext uri="{BB962C8B-B14F-4D97-AF65-F5344CB8AC3E}">
        <p14:creationId xmlns:p14="http://schemas.microsoft.com/office/powerpoint/2010/main" val="4047018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85949-6C48-4EB7-AFA0-6D14A81D40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C44719-2142-4D4D-9C4F-5491B014D8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E0B328-D770-46F5-8A75-2B5C359205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D9FF6A5-43DF-48CA-96DF-BD32C9EDFD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908623-2302-4B5E-8DDD-9743A7C460E5}"/>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77046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DDD9-3510-4963-9160-8B13A59F46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1A452E-FF63-4A5D-924A-235282C46E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EF23D8-8D76-402A-A6E9-7D3D702F73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C49B34-B384-4577-8BDE-B16EAF6BAA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9CFB39-FA20-4821-9882-E33A7390CF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FFA23EC-6702-4461-A13F-11A078D44B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81FA28-4F88-4D8B-BCF9-3E5B48749EB7}"/>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929580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6B9C-BC06-4E48-BAF6-A6B2901F2C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EF2CECF-DAA0-4908-B93A-742EE13EA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4A71CC-6B43-4261-9A38-E3C7E09E06E1}"/>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2206284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DFA483A-A452-4FF1-AC72-E37302D05E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69C87A-1B23-43F7-AEB4-7247FDFBB678}"/>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229135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81866-43ED-41E0-B619-0EDAC38E3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878583-B43C-48EA-B2F0-D24B057678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17251A-B057-4F6F-A27E-65A4D4AA0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DCF3139C-057D-446C-80E4-9800A3B2A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D561F0-A2A4-4E18-B362-47E677C6D57F}"/>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743859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BA86-B123-4E36-8CF4-7D8FB75A7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47396B-255C-456D-921F-88A858052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E7BE32A-AFF0-4D98-A509-7D0784B87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FE9621ED-4685-464A-8871-0212DFC1E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755114-B05E-4DBC-A4D9-9C1E4C0A967D}"/>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956586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E3874-3EA6-4ADA-8919-84D0B1FD9B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A1E07-4C20-4C4A-A1C4-8ECD98E940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C8D674D-6FBC-4914-9369-00090FADF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DB512-7FB1-4FA2-9F83-8B9F6606B60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332917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BCF246-DA09-4188-AA5E-95A2E53C78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DDD9D3-4569-4C9C-9EDB-BBE37D452A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3364A19-A6D7-4160-9F84-786DC59B4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F3314-C269-4E3D-8824-B81B3BF6277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8159407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2607F-A0D7-414C-B0C1-2251342AFA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CA4700-1B71-487E-9DBB-61CED8191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8C060B58-30C1-41E9-A64B-BB6F37840D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946CF-5B99-4C9B-BFD9-160D27F4D23C}"/>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21869928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777E-D411-45B6-AF0E-52EBF5548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2C7508-E956-437C-97B9-F70D3B9C33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7A2DA6C-FECE-4968-8405-2703F92A8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FD70B-FC1D-4193-95DA-CDE8F7862D3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43530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Projection White">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C403744-4138-4379-923C-15CBE3F8C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76487" y="2195512"/>
            <a:ext cx="7439025" cy="2466975"/>
          </a:xfrm>
          <a:prstGeom prst="rect">
            <a:avLst/>
          </a:prstGeom>
        </p:spPr>
      </p:pic>
    </p:spTree>
    <p:extLst>
      <p:ext uri="{BB962C8B-B14F-4D97-AF65-F5344CB8AC3E}">
        <p14:creationId xmlns:p14="http://schemas.microsoft.com/office/powerpoint/2010/main" val="1983573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97F1-04EB-4C73-90FD-7DEAC3336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7771D-4F8F-4911-9C60-6EDDCA71A8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C551D163-AFDB-4B1A-8A9C-996CE0C49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8FB46-E23A-4326-854A-D368983CA73F}"/>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6137814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85949-6C48-4EB7-AFA0-6D14A81D40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C44719-2142-4D4D-9C4F-5491B014D8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E0B328-D770-46F5-8A75-2B5C359205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D9FF6A5-43DF-48CA-96DF-BD32C9EDFD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908623-2302-4B5E-8DDD-9743A7C460E5}"/>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109727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DDD9-3510-4963-9160-8B13A59F46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1A452E-FF63-4A5D-924A-235282C46E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EF23D8-8D76-402A-A6E9-7D3D702F73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C49B34-B384-4577-8BDE-B16EAF6BAA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9CFB39-FA20-4821-9882-E33A7390CF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FFA23EC-6702-4461-A13F-11A078D44B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81FA28-4F88-4D8B-BCF9-3E5B48749EB7}"/>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489425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6B9C-BC06-4E48-BAF6-A6B2901F2C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EF2CECF-DAA0-4908-B93A-742EE13EA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4A71CC-6B43-4261-9A38-E3C7E09E06E1}"/>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502458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DFA483A-A452-4FF1-AC72-E37302D05E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69C87A-1B23-43F7-AEB4-7247FDFBB678}"/>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3798596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81866-43ED-41E0-B619-0EDAC38E3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878583-B43C-48EA-B2F0-D24B057678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17251A-B057-4F6F-A27E-65A4D4AA0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DCF3139C-057D-446C-80E4-9800A3B2A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D561F0-A2A4-4E18-B362-47E677C6D57F}"/>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2571388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BA86-B123-4E36-8CF4-7D8FB75A7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47396B-255C-456D-921F-88A858052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E7BE32A-AFF0-4D98-A509-7D0784B87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FE9621ED-4685-464A-8871-0212DFC1E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755114-B05E-4DBC-A4D9-9C1E4C0A967D}"/>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7690062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E3874-3EA6-4ADA-8919-84D0B1FD9B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A1E07-4C20-4C4A-A1C4-8ECD98E940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C8D674D-6FBC-4914-9369-00090FADF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DB512-7FB1-4FA2-9F83-8B9F6606B60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0557021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BCF246-DA09-4188-AA5E-95A2E53C78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DDD9D3-4569-4C9C-9EDB-BBE37D452A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3364A19-A6D7-4160-9F84-786DC59B4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F3314-C269-4E3D-8824-B81B3BF6277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44571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avy Cover-Title with Logo ">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158FA55D-D9DC-48FB-82F3-1C17E255BA3F}"/>
              </a:ext>
            </a:extLst>
          </p:cNvPr>
          <p:cNvSpPr>
            <a:spLocks noGrp="1"/>
          </p:cNvSpPr>
          <p:nvPr>
            <p:ph type="subTitle" idx="1" hasCustomPrompt="1"/>
          </p:nvPr>
        </p:nvSpPr>
        <p:spPr>
          <a:xfrm>
            <a:off x="1524000" y="4484905"/>
            <a:ext cx="9144000" cy="107506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8" name="Picture 7">
            <a:extLst>
              <a:ext uri="{FF2B5EF4-FFF2-40B4-BE49-F238E27FC236}">
                <a16:creationId xmlns:a16="http://schemas.microsoft.com/office/drawing/2014/main" id="{45331EA5-905A-4462-9029-7FACA0785C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81362" y="1153740"/>
            <a:ext cx="5629275" cy="1964531"/>
          </a:xfrm>
          <a:prstGeom prst="rect">
            <a:avLst/>
          </a:prstGeom>
        </p:spPr>
      </p:pic>
      <p:sp>
        <p:nvSpPr>
          <p:cNvPr id="3" name="Text Placeholder 2">
            <a:extLst>
              <a:ext uri="{FF2B5EF4-FFF2-40B4-BE49-F238E27FC236}">
                <a16:creationId xmlns:a16="http://schemas.microsoft.com/office/drawing/2014/main" id="{F71C041B-78A7-4A9D-BA4C-4B5A3E377E06}"/>
              </a:ext>
            </a:extLst>
          </p:cNvPr>
          <p:cNvSpPr>
            <a:spLocks noGrp="1"/>
          </p:cNvSpPr>
          <p:nvPr>
            <p:ph type="body" sz="quarter" idx="10" hasCustomPrompt="1"/>
          </p:nvPr>
        </p:nvSpPr>
        <p:spPr>
          <a:xfrm>
            <a:off x="1524000" y="3031066"/>
            <a:ext cx="9143999" cy="1337733"/>
          </a:xfrm>
          <a:prstGeom prst="rect">
            <a:avLst/>
          </a:prstGeom>
        </p:spPr>
        <p:txBody>
          <a:bodyPr anchor="b"/>
          <a:lstStyle>
            <a:lvl1pPr marL="0" indent="0" algn="ctr">
              <a:buNone/>
              <a:defRPr sz="4400">
                <a:solidFill>
                  <a:schemeClr val="accent1"/>
                </a:solidFill>
                <a:latin typeface="+mj-lt"/>
              </a:defRPr>
            </a:lvl1pPr>
          </a:lstStyle>
          <a:p>
            <a:pPr lvl="0"/>
            <a:r>
              <a:rPr lang="en-US" dirty="0"/>
              <a:t>Click to edit title</a:t>
            </a:r>
          </a:p>
        </p:txBody>
      </p:sp>
    </p:spTree>
    <p:extLst>
      <p:ext uri="{BB962C8B-B14F-4D97-AF65-F5344CB8AC3E}">
        <p14:creationId xmlns:p14="http://schemas.microsoft.com/office/powerpoint/2010/main" val="188809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Cover-Title with Logo">
    <p:bg>
      <p:bgPr>
        <a:solidFill>
          <a:schemeClr val="bg1"/>
        </a:solid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158FA55D-D9DC-48FB-82F3-1C17E255BA3F}"/>
              </a:ext>
            </a:extLst>
          </p:cNvPr>
          <p:cNvSpPr>
            <a:spLocks noGrp="1"/>
          </p:cNvSpPr>
          <p:nvPr>
            <p:ph type="subTitle" idx="1" hasCustomPrompt="1"/>
          </p:nvPr>
        </p:nvSpPr>
        <p:spPr>
          <a:xfrm>
            <a:off x="1524000" y="4484905"/>
            <a:ext cx="9144000" cy="1075065"/>
          </a:xfrm>
          <a:prstGeom prst="rect">
            <a:avLst/>
          </a:prstGeom>
        </p:spPr>
        <p:txBody>
          <a:bodyPr/>
          <a:lstStyle>
            <a:lvl1pPr marL="0" indent="0" algn="ctr">
              <a:buNone/>
              <a:defRPr sz="24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3" name="Picture 2">
            <a:extLst>
              <a:ext uri="{FF2B5EF4-FFF2-40B4-BE49-F238E27FC236}">
                <a16:creationId xmlns:a16="http://schemas.microsoft.com/office/drawing/2014/main" id="{FA6219AF-AFB4-474E-8683-80F64125AB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4918" y="1201978"/>
            <a:ext cx="5629275" cy="1866815"/>
          </a:xfrm>
          <a:prstGeom prst="rect">
            <a:avLst/>
          </a:prstGeom>
        </p:spPr>
      </p:pic>
      <p:sp>
        <p:nvSpPr>
          <p:cNvPr id="8" name="Text Placeholder 7">
            <a:extLst>
              <a:ext uri="{FF2B5EF4-FFF2-40B4-BE49-F238E27FC236}">
                <a16:creationId xmlns:a16="http://schemas.microsoft.com/office/drawing/2014/main" id="{44801865-D825-4376-B108-4B402E1A05CD}"/>
              </a:ext>
            </a:extLst>
          </p:cNvPr>
          <p:cNvSpPr>
            <a:spLocks noGrp="1"/>
          </p:cNvSpPr>
          <p:nvPr>
            <p:ph type="body" sz="quarter" idx="10" hasCustomPrompt="1"/>
          </p:nvPr>
        </p:nvSpPr>
        <p:spPr>
          <a:xfrm>
            <a:off x="1524000" y="3141133"/>
            <a:ext cx="9144000" cy="1227139"/>
          </a:xfrm>
          <a:prstGeom prst="rect">
            <a:avLst/>
          </a:prstGeom>
        </p:spPr>
        <p:txBody>
          <a:bodyPr anchor="b"/>
          <a:lstStyle>
            <a:lvl1pPr marL="0" indent="0" algn="ctr">
              <a:buNone/>
              <a:defRPr sz="4400">
                <a:solidFill>
                  <a:schemeClr val="tx2"/>
                </a:solidFill>
                <a:latin typeface="+mj-lt"/>
              </a:defRPr>
            </a:lvl1pPr>
          </a:lstStyle>
          <a:p>
            <a:pPr lvl="0"/>
            <a:r>
              <a:rPr lang="en-US" dirty="0"/>
              <a:t>Click to edit title</a:t>
            </a:r>
          </a:p>
        </p:txBody>
      </p:sp>
    </p:spTree>
    <p:extLst>
      <p:ext uri="{BB962C8B-B14F-4D97-AF65-F5344CB8AC3E}">
        <p14:creationId xmlns:p14="http://schemas.microsoft.com/office/powerpoint/2010/main" val="1992201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Option 1">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94345B-51E1-48BA-8DD3-D289779D938B}"/>
              </a:ext>
            </a:extLst>
          </p:cNvPr>
          <p:cNvSpPr/>
          <p:nvPr userDrawn="1"/>
        </p:nvSpPr>
        <p:spPr>
          <a:xfrm>
            <a:off x="0" y="0"/>
            <a:ext cx="12192000" cy="24909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FB6A6C8-B938-45F5-94CD-87F8021DA4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575" y="603023"/>
            <a:ext cx="2448239" cy="1455235"/>
          </a:xfrm>
          <a:prstGeom prst="rect">
            <a:avLst/>
          </a:prstGeom>
        </p:spPr>
      </p:pic>
      <p:sp>
        <p:nvSpPr>
          <p:cNvPr id="5" name="Text Placeholder 4">
            <a:extLst>
              <a:ext uri="{FF2B5EF4-FFF2-40B4-BE49-F238E27FC236}">
                <a16:creationId xmlns:a16="http://schemas.microsoft.com/office/drawing/2014/main" id="{3AFF5933-A7C5-414D-93EF-23E722D13A43}"/>
              </a:ext>
            </a:extLst>
          </p:cNvPr>
          <p:cNvSpPr>
            <a:spLocks noGrp="1"/>
          </p:cNvSpPr>
          <p:nvPr>
            <p:ph type="body" sz="quarter" idx="10" hasCustomPrompt="1"/>
          </p:nvPr>
        </p:nvSpPr>
        <p:spPr>
          <a:xfrm>
            <a:off x="2603007" y="3710344"/>
            <a:ext cx="6985986" cy="1544526"/>
          </a:xfrm>
          <a:prstGeom prst="rect">
            <a:avLst/>
          </a:prstGeom>
        </p:spPr>
        <p:txBody>
          <a:bodyPr/>
          <a:lstStyle>
            <a:lvl1pPr marL="0" indent="0" algn="ctr">
              <a:buNone/>
              <a:defRPr sz="540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Thank you</a:t>
            </a:r>
          </a:p>
        </p:txBody>
      </p:sp>
    </p:spTree>
    <p:extLst>
      <p:ext uri="{BB962C8B-B14F-4D97-AF65-F5344CB8AC3E}">
        <p14:creationId xmlns:p14="http://schemas.microsoft.com/office/powerpoint/2010/main" val="3940792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56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AD9F9E7-96D7-4B3D-B41A-108635801FC0}"/>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4" name="Subtitle 2">
            <a:extLst>
              <a:ext uri="{FF2B5EF4-FFF2-40B4-BE49-F238E27FC236}">
                <a16:creationId xmlns:a16="http://schemas.microsoft.com/office/drawing/2014/main" id="{713CE537-BF8A-43D7-96D1-B79BD8EC8D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9F564375-F36B-4AE2-ADC8-49F012E38F45}"/>
              </a:ext>
            </a:extLst>
          </p:cNvPr>
          <p:cNvSpPr>
            <a:spLocks noGrp="1"/>
          </p:cNvSpPr>
          <p:nvPr>
            <p:ph type="ftr" sz="quarter" idx="11"/>
          </p:nvPr>
        </p:nvSpPr>
        <p:spPr>
          <a:xfrm>
            <a:off x="4038600" y="6356350"/>
            <a:ext cx="4114800" cy="365125"/>
          </a:xfrm>
        </p:spPr>
        <p:txBody>
          <a:bodyPr/>
          <a:lstStyle/>
          <a:p>
            <a:endParaRPr lang="en-US"/>
          </a:p>
        </p:txBody>
      </p:sp>
      <p:sp>
        <p:nvSpPr>
          <p:cNvPr id="7" name="Slide Number Placeholder 5">
            <a:extLst>
              <a:ext uri="{FF2B5EF4-FFF2-40B4-BE49-F238E27FC236}">
                <a16:creationId xmlns:a16="http://schemas.microsoft.com/office/drawing/2014/main" id="{3C7C47F4-245A-4F07-9A64-DEF60E4EE016}"/>
              </a:ext>
            </a:extLst>
          </p:cNvPr>
          <p:cNvSpPr>
            <a:spLocks noGrp="1"/>
          </p:cNvSpPr>
          <p:nvPr>
            <p:ph type="sldNum" sz="quarter" idx="12"/>
          </p:nvPr>
        </p:nvSpPr>
        <p:spPr>
          <a:xfrm>
            <a:off x="8610600" y="6356350"/>
            <a:ext cx="2743200" cy="365125"/>
          </a:xfrm>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879047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777E-D411-45B6-AF0E-52EBF5548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2C7508-E956-437C-97B9-F70D3B9C33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7A2DA6C-FECE-4968-8405-2703F92A8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FD70B-FC1D-4193-95DA-CDE8F7862D3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39290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97F1-04EB-4C73-90FD-7DEAC3336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7771D-4F8F-4911-9C60-6EDDCA71A8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C551D163-AFDB-4B1A-8A9C-996CE0C49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8FB46-E23A-4326-854A-D368983CA73F}"/>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9703417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5.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6.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898033"/>
      </p:ext>
    </p:extLst>
  </p:cSld>
  <p:clrMap bg1="lt1" tx1="dk1" bg2="lt2" tx2="dk2" accent1="accent1" accent2="accent2" accent3="accent3" accent4="accent4" accent5="accent5" accent6="accent6" hlink="hlink" folHlink="folHlink"/>
  <p:sldLayoutIdLst>
    <p:sldLayoutId id="2147483661" r:id="rId1"/>
    <p:sldLayoutId id="2147483685" r:id="rId2"/>
    <p:sldLayoutId id="2147483684" r:id="rId3"/>
    <p:sldLayoutId id="2147483707" r:id="rId4"/>
  </p:sldLayoutIdLst>
  <p:txStyles>
    <p:titleStyle>
      <a:lvl1pPr algn="l" defTabSz="914400" rtl="0" eaLnBrk="1" latinLnBrk="0" hangingPunct="1">
        <a:lnSpc>
          <a:spcPct val="90000"/>
        </a:lnSpc>
        <a:spcBef>
          <a:spcPct val="0"/>
        </a:spcBef>
        <a:buNone/>
        <a:defRPr sz="4400" kern="1200">
          <a:solidFill>
            <a:schemeClr val="accent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5009870"/>
      </p:ext>
    </p:extLst>
  </p:cSld>
  <p:clrMap bg1="lt1" tx1="dk1" bg2="lt2" tx2="dk2" accent1="accent1" accent2="accent2" accent3="accent3" accent4="accent4" accent5="accent5" accent6="accent6" hlink="hlink" folHlink="folHlink"/>
  <p:sldLayoutIdLst>
    <p:sldLayoutId id="2147483706" r:id="rId1"/>
    <p:sldLayoutId id="2147483708" r:id="rId2"/>
  </p:sldLayoutIdLst>
  <p:txStyles>
    <p:titleStyle>
      <a:lvl1pPr algn="l" defTabSz="914400" rtl="0" eaLnBrk="1" latinLnBrk="0" hangingPunct="1">
        <a:lnSpc>
          <a:spcPct val="90000"/>
        </a:lnSpc>
        <a:spcBef>
          <a:spcPct val="0"/>
        </a:spcBef>
        <a:buNone/>
        <a:defRPr sz="4400" kern="1200">
          <a:solidFill>
            <a:schemeClr val="accent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3580DC-9B5F-44C1-922E-8D1A4D5090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A83386E-8CE8-43B2-836B-5DF95E3AC9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93F979B-529D-4EB8-8DD2-9DFC37B3D7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794C47-6033-4878-A216-87BE6BC942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DFC8E-D006-4B55-BBF2-7AB50F8F017C}" type="slidenum">
              <a:rPr lang="en-US" smtClean="0"/>
              <a:t>‹#›</a:t>
            </a:fld>
            <a:endParaRPr lang="en-US"/>
          </a:p>
        </p:txBody>
      </p:sp>
      <p:pic>
        <p:nvPicPr>
          <p:cNvPr id="7" name="Picture 6">
            <a:extLst>
              <a:ext uri="{FF2B5EF4-FFF2-40B4-BE49-F238E27FC236}">
                <a16:creationId xmlns:a16="http://schemas.microsoft.com/office/drawing/2014/main" id="{CFC2F2D0-F508-4650-B7A7-1AD8FE676AA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7145" y="6237485"/>
            <a:ext cx="1492469" cy="502601"/>
          </a:xfrm>
          <a:prstGeom prst="rect">
            <a:avLst/>
          </a:prstGeom>
        </p:spPr>
      </p:pic>
    </p:spTree>
    <p:extLst>
      <p:ext uri="{BB962C8B-B14F-4D97-AF65-F5344CB8AC3E}">
        <p14:creationId xmlns:p14="http://schemas.microsoft.com/office/powerpoint/2010/main" val="398381159"/>
      </p:ext>
    </p:extLst>
  </p:cSld>
  <p:clrMap bg1="lt1" tx1="dk1" bg2="lt2" tx2="dk2" accent1="accent1" accent2="accent2" accent3="accent3" accent4="accent4" accent5="accent5" accent6="accent6" hlink="hlink" folHlink="folHlink"/>
  <p:sldLayoutIdLst>
    <p:sldLayoutId id="2147483688"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accent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3580DC-9B5F-44C1-922E-8D1A4D5090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A83386E-8CE8-43B2-836B-5DF95E3AC9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93F979B-529D-4EB8-8DD2-9DFC37B3D7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794C47-6033-4878-A216-87BE6BC942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DFC8E-D006-4B55-BBF2-7AB50F8F017C}" type="slidenum">
              <a:rPr lang="en-US" smtClean="0"/>
              <a:t>‹#›</a:t>
            </a:fld>
            <a:endParaRPr lang="en-US"/>
          </a:p>
        </p:txBody>
      </p:sp>
      <p:pic>
        <p:nvPicPr>
          <p:cNvPr id="7" name="Picture 6">
            <a:extLst>
              <a:ext uri="{FF2B5EF4-FFF2-40B4-BE49-F238E27FC236}">
                <a16:creationId xmlns:a16="http://schemas.microsoft.com/office/drawing/2014/main" id="{802CC0EF-9387-49EB-BBF9-72AC439715E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7659" y="6237485"/>
            <a:ext cx="1492469" cy="485502"/>
          </a:xfrm>
          <a:prstGeom prst="rect">
            <a:avLst/>
          </a:prstGeom>
        </p:spPr>
      </p:pic>
    </p:spTree>
    <p:extLst>
      <p:ext uri="{BB962C8B-B14F-4D97-AF65-F5344CB8AC3E}">
        <p14:creationId xmlns:p14="http://schemas.microsoft.com/office/powerpoint/2010/main" val="15363592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2"/>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7DA3C3E2-4BC2-421F-BE23-FA709CF537C4}"/>
              </a:ext>
            </a:extLst>
          </p:cNvPr>
          <p:cNvSpPr>
            <a:spLocks noGrp="1"/>
          </p:cNvSpPr>
          <p:nvPr>
            <p:ph type="subTitle" idx="1"/>
          </p:nvPr>
        </p:nvSpPr>
        <p:spPr>
          <a:xfrm>
            <a:off x="1524000" y="4864915"/>
            <a:ext cx="9144000" cy="1075065"/>
          </a:xfrm>
        </p:spPr>
        <p:txBody>
          <a:bodyPr/>
          <a:lstStyle/>
          <a:p>
            <a:r>
              <a:rPr lang="en-US" sz="1800" dirty="0"/>
              <a:t>Janice Davis-Ketchmore, Rachel Mills, Rachel Wyatt, Pete Kellett</a:t>
            </a:r>
          </a:p>
        </p:txBody>
      </p:sp>
      <p:sp>
        <p:nvSpPr>
          <p:cNvPr id="5" name="Text Placeholder 4">
            <a:extLst>
              <a:ext uri="{FF2B5EF4-FFF2-40B4-BE49-F238E27FC236}">
                <a16:creationId xmlns:a16="http://schemas.microsoft.com/office/drawing/2014/main" id="{45B04B9E-F9D6-42CC-A810-E55927A65DB8}"/>
              </a:ext>
            </a:extLst>
          </p:cNvPr>
          <p:cNvSpPr>
            <a:spLocks noGrp="1"/>
          </p:cNvSpPr>
          <p:nvPr>
            <p:ph type="body" sz="quarter" idx="10"/>
          </p:nvPr>
        </p:nvSpPr>
        <p:spPr>
          <a:xfrm>
            <a:off x="1524000" y="3527182"/>
            <a:ext cx="9143999" cy="1337733"/>
          </a:xfrm>
        </p:spPr>
        <p:txBody>
          <a:bodyPr/>
          <a:lstStyle/>
          <a:p>
            <a:r>
              <a:rPr lang="en-US" sz="3600" dirty="0"/>
              <a:t>Genetic counseling narratives: </a:t>
            </a:r>
          </a:p>
          <a:p>
            <a:r>
              <a:rPr lang="en-US" sz="3600" dirty="0"/>
              <a:t>Experiences of African American women with breast cancer</a:t>
            </a:r>
          </a:p>
        </p:txBody>
      </p:sp>
    </p:spTree>
    <p:extLst>
      <p:ext uri="{BB962C8B-B14F-4D97-AF65-F5344CB8AC3E}">
        <p14:creationId xmlns:p14="http://schemas.microsoft.com/office/powerpoint/2010/main" val="2165524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4B80F0-9E82-4E0A-BD99-130259839EE2}"/>
              </a:ext>
            </a:extLst>
          </p:cNvPr>
          <p:cNvSpPr>
            <a:spLocks noGrp="1"/>
          </p:cNvSpPr>
          <p:nvPr>
            <p:ph type="body" sz="quarter" idx="10"/>
          </p:nvPr>
        </p:nvSpPr>
        <p:spPr/>
        <p:txBody>
          <a:bodyPr/>
          <a:lstStyle/>
          <a:p>
            <a:r>
              <a:rPr lang="en-US" dirty="0"/>
              <a:t>Thank you!</a:t>
            </a:r>
          </a:p>
        </p:txBody>
      </p:sp>
    </p:spTree>
    <p:extLst>
      <p:ext uri="{BB962C8B-B14F-4D97-AF65-F5344CB8AC3E}">
        <p14:creationId xmlns:p14="http://schemas.microsoft.com/office/powerpoint/2010/main" val="400331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667E9CE-2648-40EB-8970-61173BE491FF}"/>
              </a:ext>
            </a:extLst>
          </p:cNvPr>
          <p:cNvPicPr>
            <a:picLocks noChangeAspect="1"/>
          </p:cNvPicPr>
          <p:nvPr/>
        </p:nvPicPr>
        <p:blipFill>
          <a:blip r:embed="rId3"/>
          <a:stretch>
            <a:fillRect/>
          </a:stretch>
        </p:blipFill>
        <p:spPr>
          <a:xfrm>
            <a:off x="484271" y="1357500"/>
            <a:ext cx="11223458" cy="4489383"/>
          </a:xfrm>
          <a:prstGeom prst="rect">
            <a:avLst/>
          </a:prstGeom>
        </p:spPr>
      </p:pic>
      <p:sp>
        <p:nvSpPr>
          <p:cNvPr id="4" name="Title 3">
            <a:extLst>
              <a:ext uri="{FF2B5EF4-FFF2-40B4-BE49-F238E27FC236}">
                <a16:creationId xmlns:a16="http://schemas.microsoft.com/office/drawing/2014/main" id="{F4C95546-1292-4C94-88F7-8325FFAC79FA}"/>
              </a:ext>
            </a:extLst>
          </p:cNvPr>
          <p:cNvSpPr>
            <a:spLocks noGrp="1"/>
          </p:cNvSpPr>
          <p:nvPr>
            <p:ph type="title"/>
          </p:nvPr>
        </p:nvSpPr>
        <p:spPr>
          <a:xfrm>
            <a:off x="838200" y="739025"/>
            <a:ext cx="10515600" cy="1325563"/>
          </a:xfrm>
        </p:spPr>
        <p:txBody>
          <a:bodyPr anchor="ctr">
            <a:normAutofit/>
          </a:bodyPr>
          <a:lstStyle/>
          <a:p>
            <a:pPr algn="ctr"/>
            <a:r>
              <a:rPr lang="en-US" sz="5800" dirty="0">
                <a:solidFill>
                  <a:schemeClr val="accent3"/>
                </a:solidFill>
              </a:rPr>
              <a:t>Purpose</a:t>
            </a:r>
          </a:p>
        </p:txBody>
      </p:sp>
      <p:pic>
        <p:nvPicPr>
          <p:cNvPr id="6" name="Picture 14" descr="breast cancer ribbon – Pennington">
            <a:extLst>
              <a:ext uri="{FF2B5EF4-FFF2-40B4-BE49-F238E27FC236}">
                <a16:creationId xmlns:a16="http://schemas.microsoft.com/office/drawing/2014/main" id="{2130258B-F837-42B0-A156-46AE6C5BF6D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804105" y="3602192"/>
            <a:ext cx="2473050" cy="3110756"/>
          </a:xfrm>
          <a:prstGeom prst="rect">
            <a:avLst/>
          </a:prstGeom>
          <a:solidFill>
            <a:srgbClr val="FFFFFF"/>
          </a:solidFill>
        </p:spPr>
      </p:pic>
      <p:sp>
        <p:nvSpPr>
          <p:cNvPr id="22" name="Content Placeholder 4">
            <a:extLst>
              <a:ext uri="{FF2B5EF4-FFF2-40B4-BE49-F238E27FC236}">
                <a16:creationId xmlns:a16="http://schemas.microsoft.com/office/drawing/2014/main" id="{61DB7B9D-53F5-4A2C-A5BA-9EDD87239D0F}"/>
              </a:ext>
            </a:extLst>
          </p:cNvPr>
          <p:cNvSpPr txBox="1">
            <a:spLocks/>
          </p:cNvSpPr>
          <p:nvPr/>
        </p:nvSpPr>
        <p:spPr>
          <a:xfrm>
            <a:off x="838200" y="1852546"/>
            <a:ext cx="10920664" cy="37569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t>Identify barriers and influencers of genetic testing acceptance amongst African American women receiving genetic counseling services for breast cancer.</a:t>
            </a:r>
          </a:p>
          <a:p>
            <a:r>
              <a:rPr lang="en-US" sz="2200" dirty="0"/>
              <a:t>A qualitative narrative approach was utilized to gain first-hand insight into the experiences of this patient population by allowing participants to share their unique perspectives.</a:t>
            </a:r>
          </a:p>
          <a:p>
            <a:r>
              <a:rPr lang="en-US" sz="2200" dirty="0"/>
              <a:t>Benefits of narrative research: </a:t>
            </a:r>
          </a:p>
          <a:p>
            <a:pPr lvl="1"/>
            <a:r>
              <a:rPr lang="en-US" sz="2200" dirty="0"/>
              <a:t>Patient sense of identity  </a:t>
            </a:r>
          </a:p>
          <a:p>
            <a:pPr lvl="1"/>
            <a:r>
              <a:rPr lang="en-US" sz="2200" dirty="0"/>
              <a:t>Reduced isolation</a:t>
            </a:r>
          </a:p>
          <a:p>
            <a:pPr lvl="1"/>
            <a:r>
              <a:rPr lang="en-US" sz="2200" dirty="0"/>
              <a:t>Personalized coping strategies </a:t>
            </a:r>
          </a:p>
          <a:p>
            <a:pPr lvl="1"/>
            <a:r>
              <a:rPr lang="en-US" sz="2200" dirty="0"/>
              <a:t>Healthcare guidance </a:t>
            </a:r>
          </a:p>
        </p:txBody>
      </p:sp>
    </p:spTree>
    <p:extLst>
      <p:ext uri="{BB962C8B-B14F-4D97-AF65-F5344CB8AC3E}">
        <p14:creationId xmlns:p14="http://schemas.microsoft.com/office/powerpoint/2010/main" val="362564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60498-2184-4314-8284-A5E11AFF0D62}"/>
              </a:ext>
            </a:extLst>
          </p:cNvPr>
          <p:cNvSpPr>
            <a:spLocks noGrp="1"/>
          </p:cNvSpPr>
          <p:nvPr>
            <p:ph type="title"/>
          </p:nvPr>
        </p:nvSpPr>
        <p:spPr/>
        <p:txBody>
          <a:bodyPr/>
          <a:lstStyle/>
          <a:p>
            <a:pPr algn="ctr"/>
            <a:r>
              <a:rPr lang="en-US" sz="4400" dirty="0"/>
              <a:t>Expected outcomes of the study: </a:t>
            </a:r>
            <a:endParaRPr lang="en-US" dirty="0"/>
          </a:p>
        </p:txBody>
      </p:sp>
      <p:graphicFrame>
        <p:nvGraphicFramePr>
          <p:cNvPr id="6" name="Content Placeholder 5">
            <a:extLst>
              <a:ext uri="{FF2B5EF4-FFF2-40B4-BE49-F238E27FC236}">
                <a16:creationId xmlns:a16="http://schemas.microsoft.com/office/drawing/2014/main" id="{DA6B5E18-883C-4EE9-8A00-CF526B0A3D89}"/>
              </a:ext>
            </a:extLst>
          </p:cNvPr>
          <p:cNvGraphicFramePr>
            <a:graphicFrameLocks noGrp="1"/>
          </p:cNvGraphicFramePr>
          <p:nvPr>
            <p:ph idx="1"/>
            <p:extLst>
              <p:ext uri="{D42A27DB-BD31-4B8C-83A1-F6EECF244321}">
                <p14:modId xmlns:p14="http://schemas.microsoft.com/office/powerpoint/2010/main" val="33600510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92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BC7FB-DEBF-4CCE-AB5F-11AC8AF5B154}"/>
              </a:ext>
            </a:extLst>
          </p:cNvPr>
          <p:cNvSpPr>
            <a:spLocks noGrp="1"/>
          </p:cNvSpPr>
          <p:nvPr>
            <p:ph type="title"/>
          </p:nvPr>
        </p:nvSpPr>
        <p:spPr/>
        <p:txBody>
          <a:bodyPr/>
          <a:lstStyle/>
          <a:p>
            <a:pPr algn="ctr"/>
            <a:r>
              <a:rPr lang="en-US" dirty="0"/>
              <a:t>Procedures</a:t>
            </a:r>
          </a:p>
        </p:txBody>
      </p:sp>
      <p:grpSp>
        <p:nvGrpSpPr>
          <p:cNvPr id="9" name="Group 8">
            <a:extLst>
              <a:ext uri="{FF2B5EF4-FFF2-40B4-BE49-F238E27FC236}">
                <a16:creationId xmlns:a16="http://schemas.microsoft.com/office/drawing/2014/main" id="{EF1521A3-CF87-774D-950B-879CC739349B}"/>
              </a:ext>
            </a:extLst>
          </p:cNvPr>
          <p:cNvGrpSpPr/>
          <p:nvPr/>
        </p:nvGrpSpPr>
        <p:grpSpPr>
          <a:xfrm>
            <a:off x="332039" y="1720763"/>
            <a:ext cx="2163995" cy="3223851"/>
            <a:chOff x="332039" y="1720763"/>
            <a:chExt cx="2163995" cy="3223851"/>
          </a:xfrm>
        </p:grpSpPr>
        <p:grpSp>
          <p:nvGrpSpPr>
            <p:cNvPr id="3" name="Group 2">
              <a:extLst>
                <a:ext uri="{FF2B5EF4-FFF2-40B4-BE49-F238E27FC236}">
                  <a16:creationId xmlns:a16="http://schemas.microsoft.com/office/drawing/2014/main" id="{66C9295A-2F98-D043-A3BB-D91388DCD41F}"/>
                </a:ext>
              </a:extLst>
            </p:cNvPr>
            <p:cNvGrpSpPr/>
            <p:nvPr/>
          </p:nvGrpSpPr>
          <p:grpSpPr>
            <a:xfrm>
              <a:off x="774813" y="1720763"/>
              <a:ext cx="1284808" cy="1362910"/>
              <a:chOff x="168751" y="1783723"/>
              <a:chExt cx="1284808" cy="1362910"/>
            </a:xfrm>
          </p:grpSpPr>
          <p:sp>
            <p:nvSpPr>
              <p:cNvPr id="4" name="Google Shape;204;p27">
                <a:extLst>
                  <a:ext uri="{FF2B5EF4-FFF2-40B4-BE49-F238E27FC236}">
                    <a16:creationId xmlns:a16="http://schemas.microsoft.com/office/drawing/2014/main" id="{1E586755-588F-4899-9384-50613100989A}"/>
                  </a:ext>
                </a:extLst>
              </p:cNvPr>
              <p:cNvSpPr/>
              <p:nvPr/>
            </p:nvSpPr>
            <p:spPr>
              <a:xfrm>
                <a:off x="180902" y="1783723"/>
                <a:ext cx="1226863" cy="1266935"/>
              </a:xfrm>
              <a:prstGeom prst="ellipse">
                <a:avLst/>
              </a:prstGeom>
              <a:solidFill>
                <a:schemeClr val="bg1"/>
              </a:solidFill>
              <a:ln>
                <a:solidFill>
                  <a:schemeClr val="accent3"/>
                </a:solid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pic>
            <p:nvPicPr>
              <p:cNvPr id="31" name="Graphic 30" descr="Handshake with solid fill">
                <a:extLst>
                  <a:ext uri="{FF2B5EF4-FFF2-40B4-BE49-F238E27FC236}">
                    <a16:creationId xmlns:a16="http://schemas.microsoft.com/office/drawing/2014/main" id="{0965A388-6B52-4D29-B8B1-E28FDCA45C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751" y="1861825"/>
                <a:ext cx="1284808" cy="1284808"/>
              </a:xfrm>
              <a:prstGeom prst="rect">
                <a:avLst/>
              </a:prstGeom>
            </p:spPr>
          </p:pic>
        </p:grpSp>
        <p:sp>
          <p:nvSpPr>
            <p:cNvPr id="41" name="TextBox 40">
              <a:extLst>
                <a:ext uri="{FF2B5EF4-FFF2-40B4-BE49-F238E27FC236}">
                  <a16:creationId xmlns:a16="http://schemas.microsoft.com/office/drawing/2014/main" id="{A766CE77-8E69-4B9F-A088-E7D4B22D8B50}"/>
                </a:ext>
              </a:extLst>
            </p:cNvPr>
            <p:cNvSpPr txBox="1"/>
            <p:nvPr/>
          </p:nvSpPr>
          <p:spPr>
            <a:xfrm>
              <a:off x="332039" y="3190288"/>
              <a:ext cx="2163995" cy="1754326"/>
            </a:xfrm>
            <a:prstGeom prst="rect">
              <a:avLst/>
            </a:prstGeom>
            <a:noFill/>
          </p:spPr>
          <p:txBody>
            <a:bodyPr wrap="square" rtlCol="0">
              <a:spAutoFit/>
            </a:bodyPr>
            <a:lstStyle/>
            <a:p>
              <a:pPr algn="ctr"/>
              <a:r>
                <a:rPr lang="en-US" dirty="0"/>
                <a:t>Two participants were recruited from a breast cancer survivor organization.</a:t>
              </a:r>
            </a:p>
            <a:p>
              <a:endParaRPr lang="en-US" dirty="0"/>
            </a:p>
          </p:txBody>
        </p:sp>
      </p:grpSp>
      <p:grpSp>
        <p:nvGrpSpPr>
          <p:cNvPr id="14" name="Group 13">
            <a:extLst>
              <a:ext uri="{FF2B5EF4-FFF2-40B4-BE49-F238E27FC236}">
                <a16:creationId xmlns:a16="http://schemas.microsoft.com/office/drawing/2014/main" id="{3A6903E8-B466-BE47-8D42-9366D359F285}"/>
              </a:ext>
            </a:extLst>
          </p:cNvPr>
          <p:cNvGrpSpPr/>
          <p:nvPr/>
        </p:nvGrpSpPr>
        <p:grpSpPr>
          <a:xfrm>
            <a:off x="2643668" y="1748983"/>
            <a:ext cx="2163995" cy="4177399"/>
            <a:chOff x="2643668" y="1748983"/>
            <a:chExt cx="2163995" cy="4177399"/>
          </a:xfrm>
        </p:grpSpPr>
        <p:grpSp>
          <p:nvGrpSpPr>
            <p:cNvPr id="10" name="Group 9">
              <a:extLst>
                <a:ext uri="{FF2B5EF4-FFF2-40B4-BE49-F238E27FC236}">
                  <a16:creationId xmlns:a16="http://schemas.microsoft.com/office/drawing/2014/main" id="{564A6528-E60C-BE45-9DCF-ED4FC498BF54}"/>
                </a:ext>
              </a:extLst>
            </p:cNvPr>
            <p:cNvGrpSpPr/>
            <p:nvPr/>
          </p:nvGrpSpPr>
          <p:grpSpPr>
            <a:xfrm>
              <a:off x="2643668" y="1748983"/>
              <a:ext cx="2163995" cy="2918633"/>
              <a:chOff x="2643668" y="1748983"/>
              <a:chExt cx="2163995" cy="2918633"/>
            </a:xfrm>
          </p:grpSpPr>
          <p:grpSp>
            <p:nvGrpSpPr>
              <p:cNvPr id="5" name="Group 4">
                <a:extLst>
                  <a:ext uri="{FF2B5EF4-FFF2-40B4-BE49-F238E27FC236}">
                    <a16:creationId xmlns:a16="http://schemas.microsoft.com/office/drawing/2014/main" id="{1D8BF11D-4764-5146-A9D3-F0C5568E4C86}"/>
                  </a:ext>
                </a:extLst>
              </p:cNvPr>
              <p:cNvGrpSpPr/>
              <p:nvPr/>
            </p:nvGrpSpPr>
            <p:grpSpPr>
              <a:xfrm>
                <a:off x="3112235" y="1748983"/>
                <a:ext cx="1259452" cy="1266935"/>
                <a:chOff x="2793640" y="1793147"/>
                <a:chExt cx="1259452" cy="1266935"/>
              </a:xfrm>
            </p:grpSpPr>
            <p:sp>
              <p:nvSpPr>
                <p:cNvPr id="47" name="Google Shape;204;p27">
                  <a:extLst>
                    <a:ext uri="{FF2B5EF4-FFF2-40B4-BE49-F238E27FC236}">
                      <a16:creationId xmlns:a16="http://schemas.microsoft.com/office/drawing/2014/main" id="{8056CA62-5588-490A-8F75-809E926B9CEA}"/>
                    </a:ext>
                  </a:extLst>
                </p:cNvPr>
                <p:cNvSpPr/>
                <p:nvPr/>
              </p:nvSpPr>
              <p:spPr>
                <a:xfrm>
                  <a:off x="2793640" y="1793147"/>
                  <a:ext cx="1226863" cy="1266935"/>
                </a:xfrm>
                <a:prstGeom prst="ellipse">
                  <a:avLst/>
                </a:prstGeom>
                <a:solidFill>
                  <a:schemeClr val="bg1"/>
                </a:solidFill>
                <a:ln>
                  <a:solidFill>
                    <a:schemeClr val="accent3"/>
                  </a:solid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pic>
              <p:nvPicPr>
                <p:cNvPr id="27" name="Graphic 26" descr="Speaker phone with solid fill">
                  <a:extLst>
                    <a:ext uri="{FF2B5EF4-FFF2-40B4-BE49-F238E27FC236}">
                      <a16:creationId xmlns:a16="http://schemas.microsoft.com/office/drawing/2014/main" id="{849116F8-2644-47D8-9759-135E0AC8350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89968" y="1884068"/>
                  <a:ext cx="1163124" cy="1163124"/>
                </a:xfrm>
                <a:prstGeom prst="rect">
                  <a:avLst/>
                </a:prstGeom>
              </p:spPr>
            </p:pic>
          </p:grpSp>
          <p:sp>
            <p:nvSpPr>
              <p:cNvPr id="40" name="TextBox 39">
                <a:extLst>
                  <a:ext uri="{FF2B5EF4-FFF2-40B4-BE49-F238E27FC236}">
                    <a16:creationId xmlns:a16="http://schemas.microsoft.com/office/drawing/2014/main" id="{8CC7267D-8D36-4E05-B2F8-785C7B63662C}"/>
                  </a:ext>
                </a:extLst>
              </p:cNvPr>
              <p:cNvSpPr txBox="1"/>
              <p:nvPr/>
            </p:nvSpPr>
            <p:spPr>
              <a:xfrm>
                <a:off x="2643668" y="3190288"/>
                <a:ext cx="2163995" cy="1477328"/>
              </a:xfrm>
              <a:prstGeom prst="rect">
                <a:avLst/>
              </a:prstGeom>
              <a:noFill/>
            </p:spPr>
            <p:txBody>
              <a:bodyPr wrap="square" rtlCol="0">
                <a:spAutoFit/>
              </a:bodyPr>
              <a:lstStyle/>
              <a:p>
                <a:pPr lvl="0" algn="ctr"/>
                <a:r>
                  <a:rPr lang="en-US" dirty="0"/>
                  <a:t>Unstructured interviews were conducted individually with each participant.</a:t>
                </a:r>
              </a:p>
            </p:txBody>
          </p:sp>
        </p:grpSp>
        <p:cxnSp>
          <p:nvCxnSpPr>
            <p:cNvPr id="52" name="Straight Connector 51">
              <a:extLst>
                <a:ext uri="{FF2B5EF4-FFF2-40B4-BE49-F238E27FC236}">
                  <a16:creationId xmlns:a16="http://schemas.microsoft.com/office/drawing/2014/main" id="{2625BCFD-5F0C-4FE2-A365-D6A9FA1A74CC}"/>
                </a:ext>
              </a:extLst>
            </p:cNvPr>
            <p:cNvCxnSpPr>
              <a:cxnSpLocks/>
            </p:cNvCxnSpPr>
            <p:nvPr/>
          </p:nvCxnSpPr>
          <p:spPr>
            <a:xfrm>
              <a:off x="2659964" y="3060082"/>
              <a:ext cx="0" cy="2866300"/>
            </a:xfrm>
            <a:prstGeom prst="line">
              <a:avLst/>
            </a:prstGeom>
            <a:ln>
              <a:solidFill>
                <a:schemeClr val="accent3"/>
              </a:solidFill>
            </a:ln>
          </p:spPr>
          <p:style>
            <a:lnRef idx="1">
              <a:schemeClr val="dk1"/>
            </a:lnRef>
            <a:fillRef idx="0">
              <a:schemeClr val="dk1"/>
            </a:fillRef>
            <a:effectRef idx="0">
              <a:schemeClr val="dk1"/>
            </a:effectRef>
            <a:fontRef idx="minor">
              <a:schemeClr val="tx1"/>
            </a:fontRef>
          </p:style>
        </p:cxnSp>
      </p:grpSp>
      <p:grpSp>
        <p:nvGrpSpPr>
          <p:cNvPr id="15" name="Group 14">
            <a:extLst>
              <a:ext uri="{FF2B5EF4-FFF2-40B4-BE49-F238E27FC236}">
                <a16:creationId xmlns:a16="http://schemas.microsoft.com/office/drawing/2014/main" id="{9C9B2031-4152-2A4F-AD8A-B131B944C486}"/>
              </a:ext>
            </a:extLst>
          </p:cNvPr>
          <p:cNvGrpSpPr/>
          <p:nvPr/>
        </p:nvGrpSpPr>
        <p:grpSpPr>
          <a:xfrm>
            <a:off x="4851623" y="1751392"/>
            <a:ext cx="2326374" cy="4189122"/>
            <a:chOff x="4851623" y="1751392"/>
            <a:chExt cx="2326374" cy="4189122"/>
          </a:xfrm>
        </p:grpSpPr>
        <p:grpSp>
          <p:nvGrpSpPr>
            <p:cNvPr id="11" name="Group 10">
              <a:extLst>
                <a:ext uri="{FF2B5EF4-FFF2-40B4-BE49-F238E27FC236}">
                  <a16:creationId xmlns:a16="http://schemas.microsoft.com/office/drawing/2014/main" id="{C51918DC-5944-604F-A1A0-98BC768E5331}"/>
                </a:ext>
              </a:extLst>
            </p:cNvPr>
            <p:cNvGrpSpPr/>
            <p:nvPr/>
          </p:nvGrpSpPr>
          <p:grpSpPr>
            <a:xfrm>
              <a:off x="5014002" y="1751392"/>
              <a:ext cx="2163995" cy="3894013"/>
              <a:chOff x="5014002" y="1751392"/>
              <a:chExt cx="2163995" cy="3894013"/>
            </a:xfrm>
          </p:grpSpPr>
          <p:grpSp>
            <p:nvGrpSpPr>
              <p:cNvPr id="6" name="Group 5">
                <a:extLst>
                  <a:ext uri="{FF2B5EF4-FFF2-40B4-BE49-F238E27FC236}">
                    <a16:creationId xmlns:a16="http://schemas.microsoft.com/office/drawing/2014/main" id="{381E0573-25D5-2C4F-AB00-CB4E82FF8D36}"/>
                  </a:ext>
                </a:extLst>
              </p:cNvPr>
              <p:cNvGrpSpPr/>
              <p:nvPr/>
            </p:nvGrpSpPr>
            <p:grpSpPr>
              <a:xfrm>
                <a:off x="5482568" y="1751392"/>
                <a:ext cx="1226863" cy="1266935"/>
                <a:chOff x="5383263" y="1783723"/>
                <a:chExt cx="1226863" cy="1266935"/>
              </a:xfrm>
            </p:grpSpPr>
            <p:sp>
              <p:nvSpPr>
                <p:cNvPr id="48" name="Google Shape;204;p27">
                  <a:extLst>
                    <a:ext uri="{FF2B5EF4-FFF2-40B4-BE49-F238E27FC236}">
                      <a16:creationId xmlns:a16="http://schemas.microsoft.com/office/drawing/2014/main" id="{B123531A-A650-401C-B737-4EC7B22CDD4D}"/>
                    </a:ext>
                  </a:extLst>
                </p:cNvPr>
                <p:cNvSpPr/>
                <p:nvPr/>
              </p:nvSpPr>
              <p:spPr>
                <a:xfrm>
                  <a:off x="5383263" y="1783723"/>
                  <a:ext cx="1226863" cy="1266935"/>
                </a:xfrm>
                <a:prstGeom prst="ellipse">
                  <a:avLst/>
                </a:prstGeom>
                <a:solidFill>
                  <a:schemeClr val="bg1"/>
                </a:solidFill>
                <a:ln>
                  <a:solidFill>
                    <a:schemeClr val="accent3"/>
                  </a:solid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pic>
              <p:nvPicPr>
                <p:cNvPr id="21" name="Graphic 20" descr="Eyes with solid fill">
                  <a:extLst>
                    <a:ext uri="{FF2B5EF4-FFF2-40B4-BE49-F238E27FC236}">
                      <a16:creationId xmlns:a16="http://schemas.microsoft.com/office/drawing/2014/main" id="{26B009C0-CF0E-4013-9390-5BC275BEC93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55375" y="1890796"/>
                  <a:ext cx="1070632" cy="1070632"/>
                </a:xfrm>
                <a:prstGeom prst="rect">
                  <a:avLst/>
                </a:prstGeom>
              </p:spPr>
            </p:pic>
          </p:grpSp>
          <p:sp>
            <p:nvSpPr>
              <p:cNvPr id="44" name="TextBox 43">
                <a:extLst>
                  <a:ext uri="{FF2B5EF4-FFF2-40B4-BE49-F238E27FC236}">
                    <a16:creationId xmlns:a16="http://schemas.microsoft.com/office/drawing/2014/main" id="{4B0F60AA-62B4-435D-9B83-D9482045B03A}"/>
                  </a:ext>
                </a:extLst>
              </p:cNvPr>
              <p:cNvSpPr txBox="1"/>
              <p:nvPr/>
            </p:nvSpPr>
            <p:spPr>
              <a:xfrm>
                <a:off x="5014002" y="3060082"/>
                <a:ext cx="2163995" cy="2585323"/>
              </a:xfrm>
              <a:prstGeom prst="rect">
                <a:avLst/>
              </a:prstGeom>
              <a:noFill/>
            </p:spPr>
            <p:txBody>
              <a:bodyPr wrap="square" rtlCol="0">
                <a:spAutoFit/>
              </a:bodyPr>
              <a:lstStyle/>
              <a:p>
                <a:pPr algn="ctr"/>
                <a:r>
                  <a:rPr lang="en-US" dirty="0"/>
                  <a:t>The primary researcher analyzed and coded the data for themes. A second team member reviewed the data independently. </a:t>
                </a:r>
              </a:p>
              <a:p>
                <a:endParaRPr lang="en-US" dirty="0"/>
              </a:p>
            </p:txBody>
          </p:sp>
        </p:grpSp>
        <p:cxnSp>
          <p:nvCxnSpPr>
            <p:cNvPr id="58" name="Straight Connector 57">
              <a:extLst>
                <a:ext uri="{FF2B5EF4-FFF2-40B4-BE49-F238E27FC236}">
                  <a16:creationId xmlns:a16="http://schemas.microsoft.com/office/drawing/2014/main" id="{1E0E5EB5-8E77-4B04-A2DA-C9CD390D161A}"/>
                </a:ext>
              </a:extLst>
            </p:cNvPr>
            <p:cNvCxnSpPr>
              <a:cxnSpLocks/>
            </p:cNvCxnSpPr>
            <p:nvPr/>
          </p:nvCxnSpPr>
          <p:spPr>
            <a:xfrm>
              <a:off x="4851623" y="3074214"/>
              <a:ext cx="0" cy="2866300"/>
            </a:xfrm>
            <a:prstGeom prst="line">
              <a:avLst/>
            </a:prstGeom>
            <a:ln>
              <a:solidFill>
                <a:schemeClr val="accent3"/>
              </a:solidFill>
            </a:ln>
          </p:spPr>
          <p:style>
            <a:lnRef idx="1">
              <a:schemeClr val="dk1"/>
            </a:lnRef>
            <a:fillRef idx="0">
              <a:schemeClr val="dk1"/>
            </a:fillRef>
            <a:effectRef idx="0">
              <a:schemeClr val="dk1"/>
            </a:effectRef>
            <a:fontRef idx="minor">
              <a:schemeClr val="tx1"/>
            </a:fontRef>
          </p:style>
        </p:cxnSp>
      </p:grpSp>
      <p:grpSp>
        <p:nvGrpSpPr>
          <p:cNvPr id="16" name="Group 15">
            <a:extLst>
              <a:ext uri="{FF2B5EF4-FFF2-40B4-BE49-F238E27FC236}">
                <a16:creationId xmlns:a16="http://schemas.microsoft.com/office/drawing/2014/main" id="{9F6506D7-FABF-CA4B-8ABC-9ADC920F3D8A}"/>
              </a:ext>
            </a:extLst>
          </p:cNvPr>
          <p:cNvGrpSpPr/>
          <p:nvPr/>
        </p:nvGrpSpPr>
        <p:grpSpPr>
          <a:xfrm>
            <a:off x="7306584" y="1793147"/>
            <a:ext cx="2275302" cy="4147367"/>
            <a:chOff x="7306584" y="1793147"/>
            <a:chExt cx="2275302" cy="4147367"/>
          </a:xfrm>
        </p:grpSpPr>
        <p:grpSp>
          <p:nvGrpSpPr>
            <p:cNvPr id="12" name="Group 11">
              <a:extLst>
                <a:ext uri="{FF2B5EF4-FFF2-40B4-BE49-F238E27FC236}">
                  <a16:creationId xmlns:a16="http://schemas.microsoft.com/office/drawing/2014/main" id="{284D16F6-ABB4-CA4E-8BED-505B759F8A67}"/>
                </a:ext>
              </a:extLst>
            </p:cNvPr>
            <p:cNvGrpSpPr/>
            <p:nvPr/>
          </p:nvGrpSpPr>
          <p:grpSpPr>
            <a:xfrm>
              <a:off x="7417891" y="1793147"/>
              <a:ext cx="2163995" cy="3035393"/>
              <a:chOff x="7417891" y="1793147"/>
              <a:chExt cx="2163995" cy="3035393"/>
            </a:xfrm>
          </p:grpSpPr>
          <p:grpSp>
            <p:nvGrpSpPr>
              <p:cNvPr id="7" name="Group 6">
                <a:extLst>
                  <a:ext uri="{FF2B5EF4-FFF2-40B4-BE49-F238E27FC236}">
                    <a16:creationId xmlns:a16="http://schemas.microsoft.com/office/drawing/2014/main" id="{0C5ECA39-544A-0B4C-AAFC-118386D9D664}"/>
                  </a:ext>
                </a:extLst>
              </p:cNvPr>
              <p:cNvGrpSpPr/>
              <p:nvPr/>
            </p:nvGrpSpPr>
            <p:grpSpPr>
              <a:xfrm>
                <a:off x="7895728" y="1793147"/>
                <a:ext cx="1226863" cy="1266935"/>
                <a:chOff x="7990881" y="1775789"/>
                <a:chExt cx="1226863" cy="1266935"/>
              </a:xfrm>
            </p:grpSpPr>
            <p:sp>
              <p:nvSpPr>
                <p:cNvPr id="49" name="Google Shape;204;p27">
                  <a:extLst>
                    <a:ext uri="{FF2B5EF4-FFF2-40B4-BE49-F238E27FC236}">
                      <a16:creationId xmlns:a16="http://schemas.microsoft.com/office/drawing/2014/main" id="{64A5783B-9AF9-4EEE-BA92-9508D93D9841}"/>
                    </a:ext>
                  </a:extLst>
                </p:cNvPr>
                <p:cNvSpPr/>
                <p:nvPr/>
              </p:nvSpPr>
              <p:spPr>
                <a:xfrm>
                  <a:off x="7990881" y="1775789"/>
                  <a:ext cx="1226863" cy="1266935"/>
                </a:xfrm>
                <a:prstGeom prst="ellipse">
                  <a:avLst/>
                </a:prstGeom>
                <a:solidFill>
                  <a:schemeClr val="bg1"/>
                </a:solidFill>
                <a:ln>
                  <a:solidFill>
                    <a:schemeClr val="accent3"/>
                  </a:solid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pic>
              <p:nvPicPr>
                <p:cNvPr id="29" name="Graphic 28" descr="Meeting with solid fill">
                  <a:extLst>
                    <a:ext uri="{FF2B5EF4-FFF2-40B4-BE49-F238E27FC236}">
                      <a16:creationId xmlns:a16="http://schemas.microsoft.com/office/drawing/2014/main" id="{433FBDE8-F190-4C4F-9144-292557EC094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03520" y="1884068"/>
                  <a:ext cx="1001584" cy="1001584"/>
                </a:xfrm>
                <a:prstGeom prst="rect">
                  <a:avLst/>
                </a:prstGeom>
              </p:spPr>
            </p:pic>
          </p:grpSp>
          <p:sp>
            <p:nvSpPr>
              <p:cNvPr id="45" name="TextBox 44">
                <a:extLst>
                  <a:ext uri="{FF2B5EF4-FFF2-40B4-BE49-F238E27FC236}">
                    <a16:creationId xmlns:a16="http://schemas.microsoft.com/office/drawing/2014/main" id="{C3B6BBCE-9688-4A4C-A993-407A3E14DAEF}"/>
                  </a:ext>
                </a:extLst>
              </p:cNvPr>
              <p:cNvSpPr txBox="1"/>
              <p:nvPr/>
            </p:nvSpPr>
            <p:spPr>
              <a:xfrm>
                <a:off x="7417891" y="3074214"/>
                <a:ext cx="2163995" cy="1754326"/>
              </a:xfrm>
              <a:prstGeom prst="rect">
                <a:avLst/>
              </a:prstGeom>
              <a:noFill/>
            </p:spPr>
            <p:txBody>
              <a:bodyPr wrap="square" rtlCol="0">
                <a:spAutoFit/>
              </a:bodyPr>
              <a:lstStyle/>
              <a:p>
                <a:pPr lvl="0" algn="ctr"/>
                <a:r>
                  <a:rPr lang="en-US" dirty="0"/>
                  <a:t>Coding inconsistencies were discussed with the research committee. </a:t>
                </a:r>
              </a:p>
              <a:p>
                <a:endParaRPr lang="en-US" dirty="0"/>
              </a:p>
            </p:txBody>
          </p:sp>
        </p:grpSp>
        <p:cxnSp>
          <p:nvCxnSpPr>
            <p:cNvPr id="59" name="Straight Connector 58">
              <a:extLst>
                <a:ext uri="{FF2B5EF4-FFF2-40B4-BE49-F238E27FC236}">
                  <a16:creationId xmlns:a16="http://schemas.microsoft.com/office/drawing/2014/main" id="{EC9D1916-2DFE-48E5-9BCF-B557BF74BFB4}"/>
                </a:ext>
              </a:extLst>
            </p:cNvPr>
            <p:cNvCxnSpPr>
              <a:cxnSpLocks/>
            </p:cNvCxnSpPr>
            <p:nvPr/>
          </p:nvCxnSpPr>
          <p:spPr>
            <a:xfrm>
              <a:off x="7306584" y="3074214"/>
              <a:ext cx="0" cy="2866300"/>
            </a:xfrm>
            <a:prstGeom prst="line">
              <a:avLst/>
            </a:prstGeom>
            <a:ln>
              <a:solidFill>
                <a:schemeClr val="accent3"/>
              </a:solidFill>
            </a:ln>
          </p:spPr>
          <p:style>
            <a:lnRef idx="1">
              <a:schemeClr val="dk1"/>
            </a:lnRef>
            <a:fillRef idx="0">
              <a:schemeClr val="dk1"/>
            </a:fillRef>
            <a:effectRef idx="0">
              <a:schemeClr val="dk1"/>
            </a:effectRef>
            <a:fontRef idx="minor">
              <a:schemeClr val="tx1"/>
            </a:fontRef>
          </p:style>
        </p:cxnSp>
      </p:grpSp>
      <p:grpSp>
        <p:nvGrpSpPr>
          <p:cNvPr id="17" name="Group 16">
            <a:extLst>
              <a:ext uri="{FF2B5EF4-FFF2-40B4-BE49-F238E27FC236}">
                <a16:creationId xmlns:a16="http://schemas.microsoft.com/office/drawing/2014/main" id="{AA551DA0-62EC-2648-B27C-6D0CB8A4F65E}"/>
              </a:ext>
            </a:extLst>
          </p:cNvPr>
          <p:cNvGrpSpPr/>
          <p:nvPr/>
        </p:nvGrpSpPr>
        <p:grpSpPr>
          <a:xfrm>
            <a:off x="9581886" y="1768750"/>
            <a:ext cx="2415509" cy="4157632"/>
            <a:chOff x="9581886" y="1768750"/>
            <a:chExt cx="2415509" cy="4157632"/>
          </a:xfrm>
        </p:grpSpPr>
        <p:grpSp>
          <p:nvGrpSpPr>
            <p:cNvPr id="13" name="Group 12">
              <a:extLst>
                <a:ext uri="{FF2B5EF4-FFF2-40B4-BE49-F238E27FC236}">
                  <a16:creationId xmlns:a16="http://schemas.microsoft.com/office/drawing/2014/main" id="{7D8EFC64-D386-1A46-9A10-7FE41DDBEA1F}"/>
                </a:ext>
              </a:extLst>
            </p:cNvPr>
            <p:cNvGrpSpPr/>
            <p:nvPr/>
          </p:nvGrpSpPr>
          <p:grpSpPr>
            <a:xfrm>
              <a:off x="9833400" y="1768750"/>
              <a:ext cx="2163995" cy="3069249"/>
              <a:chOff x="9833400" y="1768750"/>
              <a:chExt cx="2163995" cy="3069249"/>
            </a:xfrm>
          </p:grpSpPr>
          <p:grpSp>
            <p:nvGrpSpPr>
              <p:cNvPr id="8" name="Group 7">
                <a:extLst>
                  <a:ext uri="{FF2B5EF4-FFF2-40B4-BE49-F238E27FC236}">
                    <a16:creationId xmlns:a16="http://schemas.microsoft.com/office/drawing/2014/main" id="{9C0780C9-F535-7F4A-AB21-417390264FB6}"/>
                  </a:ext>
                </a:extLst>
              </p:cNvPr>
              <p:cNvGrpSpPr/>
              <p:nvPr/>
            </p:nvGrpSpPr>
            <p:grpSpPr>
              <a:xfrm>
                <a:off x="10301965" y="1768750"/>
                <a:ext cx="1226863" cy="1266935"/>
                <a:chOff x="10084962" y="1784725"/>
                <a:chExt cx="1226863" cy="1266935"/>
              </a:xfrm>
            </p:grpSpPr>
            <p:sp>
              <p:nvSpPr>
                <p:cNvPr id="50" name="Google Shape;204;p27">
                  <a:extLst>
                    <a:ext uri="{FF2B5EF4-FFF2-40B4-BE49-F238E27FC236}">
                      <a16:creationId xmlns:a16="http://schemas.microsoft.com/office/drawing/2014/main" id="{50BBFB3D-698D-4E32-B7FD-6457E91CCCF1}"/>
                    </a:ext>
                  </a:extLst>
                </p:cNvPr>
                <p:cNvSpPr/>
                <p:nvPr/>
              </p:nvSpPr>
              <p:spPr>
                <a:xfrm>
                  <a:off x="10084962" y="1784725"/>
                  <a:ext cx="1226863" cy="1266935"/>
                </a:xfrm>
                <a:prstGeom prst="ellipse">
                  <a:avLst/>
                </a:prstGeom>
                <a:solidFill>
                  <a:schemeClr val="bg1"/>
                </a:solidFill>
                <a:ln>
                  <a:solidFill>
                    <a:schemeClr val="accent3"/>
                  </a:solid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pic>
              <p:nvPicPr>
                <p:cNvPr id="33" name="Graphic 32" descr="Thumbs up sign with solid fill">
                  <a:extLst>
                    <a:ext uri="{FF2B5EF4-FFF2-40B4-BE49-F238E27FC236}">
                      <a16:creationId xmlns:a16="http://schemas.microsoft.com/office/drawing/2014/main" id="{26B40FB8-5619-4B62-B699-A323AC35509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184267" y="1836430"/>
                  <a:ext cx="1034629" cy="1034629"/>
                </a:xfrm>
                <a:prstGeom prst="rect">
                  <a:avLst/>
                </a:prstGeom>
              </p:spPr>
            </p:pic>
          </p:grpSp>
          <p:sp>
            <p:nvSpPr>
              <p:cNvPr id="46" name="TextBox 45">
                <a:extLst>
                  <a:ext uri="{FF2B5EF4-FFF2-40B4-BE49-F238E27FC236}">
                    <a16:creationId xmlns:a16="http://schemas.microsoft.com/office/drawing/2014/main" id="{87F4D20D-1A15-454D-9E94-7CA583D26259}"/>
                  </a:ext>
                </a:extLst>
              </p:cNvPr>
              <p:cNvSpPr txBox="1"/>
              <p:nvPr/>
            </p:nvSpPr>
            <p:spPr>
              <a:xfrm>
                <a:off x="9833400" y="3083673"/>
                <a:ext cx="2163995" cy="1754326"/>
              </a:xfrm>
              <a:prstGeom prst="rect">
                <a:avLst/>
              </a:prstGeom>
              <a:noFill/>
            </p:spPr>
            <p:txBody>
              <a:bodyPr wrap="square" rtlCol="0">
                <a:spAutoFit/>
              </a:bodyPr>
              <a:lstStyle/>
              <a:p>
                <a:pPr lvl="0" algn="ctr"/>
                <a:r>
                  <a:rPr lang="en-US" dirty="0"/>
                  <a:t>Participants engaged in member-checking to confirm the interpretation of their stories.</a:t>
                </a:r>
              </a:p>
            </p:txBody>
          </p:sp>
        </p:grpSp>
        <p:cxnSp>
          <p:nvCxnSpPr>
            <p:cNvPr id="60" name="Straight Connector 59">
              <a:extLst>
                <a:ext uri="{FF2B5EF4-FFF2-40B4-BE49-F238E27FC236}">
                  <a16:creationId xmlns:a16="http://schemas.microsoft.com/office/drawing/2014/main" id="{E05DE17F-F0C2-411D-99A8-07317BF82285}"/>
                </a:ext>
              </a:extLst>
            </p:cNvPr>
            <p:cNvCxnSpPr>
              <a:cxnSpLocks/>
            </p:cNvCxnSpPr>
            <p:nvPr/>
          </p:nvCxnSpPr>
          <p:spPr>
            <a:xfrm>
              <a:off x="9581886" y="3060082"/>
              <a:ext cx="0" cy="2866300"/>
            </a:xfrm>
            <a:prstGeom prst="line">
              <a:avLst/>
            </a:prstGeom>
            <a:ln>
              <a:solidFill>
                <a:schemeClr val="accent3"/>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00356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7CBD1-D9C7-4A48-9830-FC4B020E9DD6}"/>
              </a:ext>
            </a:extLst>
          </p:cNvPr>
          <p:cNvSpPr>
            <a:spLocks noGrp="1"/>
          </p:cNvSpPr>
          <p:nvPr>
            <p:ph type="ctrTitle"/>
          </p:nvPr>
        </p:nvSpPr>
        <p:spPr>
          <a:xfrm>
            <a:off x="1524000" y="1122363"/>
            <a:ext cx="9144000" cy="2387600"/>
          </a:xfrm>
        </p:spPr>
        <p:txBody>
          <a:bodyPr anchor="b">
            <a:normAutofit/>
          </a:bodyPr>
          <a:lstStyle/>
          <a:p>
            <a:r>
              <a:rPr lang="en-US" sz="5100" dirty="0"/>
              <a:t>Participant’s 1 Story: </a:t>
            </a:r>
            <a:br>
              <a:rPr lang="en-US" sz="5100" dirty="0"/>
            </a:br>
            <a:r>
              <a:rPr lang="en-US" sz="5100" i="1" dirty="0"/>
              <a:t>“Everyone else can get cancer, but not me”</a:t>
            </a:r>
            <a:endParaRPr lang="en-US" sz="5100" dirty="0"/>
          </a:p>
        </p:txBody>
      </p:sp>
      <p:sp>
        <p:nvSpPr>
          <p:cNvPr id="3" name="Content Placeholder 2">
            <a:extLst>
              <a:ext uri="{FF2B5EF4-FFF2-40B4-BE49-F238E27FC236}">
                <a16:creationId xmlns:a16="http://schemas.microsoft.com/office/drawing/2014/main" id="{46844470-FF71-422E-8120-E8E658849E98}"/>
              </a:ext>
            </a:extLst>
          </p:cNvPr>
          <p:cNvSpPr>
            <a:spLocks noGrp="1"/>
          </p:cNvSpPr>
          <p:nvPr>
            <p:ph type="subTitle" idx="1"/>
          </p:nvPr>
        </p:nvSpPr>
        <p:spPr>
          <a:xfrm>
            <a:off x="1524000" y="3602037"/>
            <a:ext cx="9144000" cy="2014992"/>
          </a:xfrm>
        </p:spPr>
        <p:txBody>
          <a:bodyPr>
            <a:normAutofit/>
          </a:bodyPr>
          <a:lstStyle/>
          <a:p>
            <a:pPr marL="0" indent="0">
              <a:buNone/>
            </a:pPr>
            <a:r>
              <a:rPr lang="en-US" sz="1800" dirty="0"/>
              <a:t>A vibrant woman whose life took a turn after being laid off from her employment and having only 30 days to use her health insurance benefits. She was unexpectedly diagnosed with breast cancer following a routine OB-GYN appointment. The participant did not have a family history of cancer or know anyone with the condition within her immediate social network. This led to feelings of denial after initially being diagnosed, which eventually ended in acceptance due to the support of religion and her family and friends.</a:t>
            </a:r>
          </a:p>
          <a:p>
            <a:endParaRPr lang="en-US" sz="1900" dirty="0"/>
          </a:p>
        </p:txBody>
      </p:sp>
    </p:spTree>
    <p:extLst>
      <p:ext uri="{BB962C8B-B14F-4D97-AF65-F5344CB8AC3E}">
        <p14:creationId xmlns:p14="http://schemas.microsoft.com/office/powerpoint/2010/main" val="315159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7CBD1-D9C7-4A48-9830-FC4B020E9DD6}"/>
              </a:ext>
            </a:extLst>
          </p:cNvPr>
          <p:cNvSpPr>
            <a:spLocks noGrp="1"/>
          </p:cNvSpPr>
          <p:nvPr>
            <p:ph type="ctrTitle"/>
          </p:nvPr>
        </p:nvSpPr>
        <p:spPr>
          <a:xfrm>
            <a:off x="1524000" y="1122363"/>
            <a:ext cx="9144000" cy="2387600"/>
          </a:xfrm>
        </p:spPr>
        <p:txBody>
          <a:bodyPr anchor="b">
            <a:normAutofit/>
          </a:bodyPr>
          <a:lstStyle/>
          <a:p>
            <a:r>
              <a:rPr lang="en-US" sz="5100" dirty="0"/>
              <a:t>Participant’s 2 Story:</a:t>
            </a:r>
            <a:br>
              <a:rPr lang="en-US" sz="5100" dirty="0"/>
            </a:br>
            <a:r>
              <a:rPr lang="en-US" sz="5100" i="1" dirty="0"/>
              <a:t>“I was destined to do what I’m doing”</a:t>
            </a:r>
            <a:endParaRPr lang="en-US" sz="5100" dirty="0"/>
          </a:p>
        </p:txBody>
      </p:sp>
      <p:sp>
        <p:nvSpPr>
          <p:cNvPr id="3" name="Content Placeholder 2">
            <a:extLst>
              <a:ext uri="{FF2B5EF4-FFF2-40B4-BE49-F238E27FC236}">
                <a16:creationId xmlns:a16="http://schemas.microsoft.com/office/drawing/2014/main" id="{46844470-FF71-422E-8120-E8E658849E98}"/>
              </a:ext>
            </a:extLst>
          </p:cNvPr>
          <p:cNvSpPr>
            <a:spLocks noGrp="1"/>
          </p:cNvSpPr>
          <p:nvPr>
            <p:ph type="subTitle" idx="1"/>
          </p:nvPr>
        </p:nvSpPr>
        <p:spPr>
          <a:xfrm>
            <a:off x="1524000" y="3602037"/>
            <a:ext cx="9144000" cy="2133600"/>
          </a:xfrm>
        </p:spPr>
        <p:txBody>
          <a:bodyPr>
            <a:normAutofit/>
          </a:bodyPr>
          <a:lstStyle/>
          <a:p>
            <a:pPr marL="0" indent="0">
              <a:buNone/>
            </a:pPr>
            <a:r>
              <a:rPr lang="en-US" sz="1800" dirty="0"/>
              <a:t>After accidentally finding a lump in her breast and being diagnosed with breast cancer shortly after, this woman quickly found purpose in her journey. She immediately accepted her diagnosis and felt prepared for the challenges of the condition based on her family history. Her older sister was diagnosed with breast cancer twice, and the participant was her sister’s primary support person. Based on this woman’s childhood and adult experiences, she felt confident that everything happened for a reason and her diagnosis was a part of God’s plan. </a:t>
            </a:r>
          </a:p>
          <a:p>
            <a:pPr marL="0" indent="0">
              <a:buNone/>
            </a:pPr>
            <a:endParaRPr lang="en-US" sz="1700" dirty="0"/>
          </a:p>
        </p:txBody>
      </p:sp>
    </p:spTree>
    <p:extLst>
      <p:ext uri="{BB962C8B-B14F-4D97-AF65-F5344CB8AC3E}">
        <p14:creationId xmlns:p14="http://schemas.microsoft.com/office/powerpoint/2010/main" val="264219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17AC-3CE1-479A-A986-F0D9A197B216}"/>
              </a:ext>
            </a:extLst>
          </p:cNvPr>
          <p:cNvSpPr>
            <a:spLocks noGrp="1"/>
          </p:cNvSpPr>
          <p:nvPr>
            <p:ph type="title"/>
          </p:nvPr>
        </p:nvSpPr>
        <p:spPr/>
        <p:txBody>
          <a:bodyPr/>
          <a:lstStyle/>
          <a:p>
            <a:pPr algn="ctr"/>
            <a:r>
              <a:rPr lang="en-US" dirty="0"/>
              <a:t>Thematic Analysis </a:t>
            </a:r>
          </a:p>
        </p:txBody>
      </p:sp>
      <p:graphicFrame>
        <p:nvGraphicFramePr>
          <p:cNvPr id="5" name="Content Placeholder 4">
            <a:extLst>
              <a:ext uri="{FF2B5EF4-FFF2-40B4-BE49-F238E27FC236}">
                <a16:creationId xmlns:a16="http://schemas.microsoft.com/office/drawing/2014/main" id="{8F3A56F2-C10B-4C79-AE57-92381108E535}"/>
              </a:ext>
            </a:extLst>
          </p:cNvPr>
          <p:cNvGraphicFramePr>
            <a:graphicFrameLocks noGrp="1"/>
          </p:cNvGraphicFramePr>
          <p:nvPr>
            <p:ph idx="1"/>
            <p:extLst>
              <p:ext uri="{D42A27DB-BD31-4B8C-83A1-F6EECF244321}">
                <p14:modId xmlns:p14="http://schemas.microsoft.com/office/powerpoint/2010/main" val="40132771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716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7932-492F-4F44-A40A-1D510B3D0FE9}"/>
              </a:ext>
            </a:extLst>
          </p:cNvPr>
          <p:cNvSpPr>
            <a:spLocks noGrp="1"/>
          </p:cNvSpPr>
          <p:nvPr>
            <p:ph type="title"/>
          </p:nvPr>
        </p:nvSpPr>
        <p:spPr>
          <a:xfrm>
            <a:off x="838200" y="365125"/>
            <a:ext cx="10515600" cy="1325563"/>
          </a:xfrm>
        </p:spPr>
        <p:txBody>
          <a:bodyPr anchor="ctr">
            <a:normAutofit/>
          </a:bodyPr>
          <a:lstStyle/>
          <a:p>
            <a:r>
              <a:rPr lang="en-US" dirty="0"/>
              <a:t>Discussion</a:t>
            </a:r>
          </a:p>
        </p:txBody>
      </p:sp>
      <p:sp>
        <p:nvSpPr>
          <p:cNvPr id="3" name="Content Placeholder 2">
            <a:extLst>
              <a:ext uri="{FF2B5EF4-FFF2-40B4-BE49-F238E27FC236}">
                <a16:creationId xmlns:a16="http://schemas.microsoft.com/office/drawing/2014/main" id="{4913145C-A429-4E1B-9291-21A9E0B23EFE}"/>
              </a:ext>
            </a:extLst>
          </p:cNvPr>
          <p:cNvSpPr>
            <a:spLocks noGrp="1"/>
          </p:cNvSpPr>
          <p:nvPr>
            <p:ph sz="half" idx="1"/>
          </p:nvPr>
        </p:nvSpPr>
        <p:spPr>
          <a:xfrm>
            <a:off x="838200" y="1825625"/>
            <a:ext cx="5181600" cy="4351338"/>
          </a:xfrm>
        </p:spPr>
        <p:txBody>
          <a:bodyPr>
            <a:normAutofit/>
          </a:bodyPr>
          <a:lstStyle/>
          <a:p>
            <a:r>
              <a:rPr lang="en-US" sz="2200" dirty="0"/>
              <a:t>Study limitations include the potential for participant self-selection bias and social desirability bias. </a:t>
            </a:r>
          </a:p>
          <a:p>
            <a:r>
              <a:rPr lang="en-US" sz="2200" dirty="0"/>
              <a:t>Practice implications for genetic counselors </a:t>
            </a:r>
          </a:p>
          <a:p>
            <a:pPr lvl="1"/>
            <a:r>
              <a:rPr lang="en-US" sz="2200" dirty="0"/>
              <a:t>Normalize limited family history knowledge</a:t>
            </a:r>
          </a:p>
          <a:p>
            <a:pPr lvl="1"/>
            <a:r>
              <a:rPr lang="en-US" sz="2200" dirty="0"/>
              <a:t>Encourage patients to ask questions and bring a support individual to appointments. </a:t>
            </a:r>
          </a:p>
          <a:p>
            <a:pPr lvl="1"/>
            <a:r>
              <a:rPr lang="en-US" sz="2200" dirty="0"/>
              <a:t>Utilize interpersonal and culturally competent skills with patients. </a:t>
            </a:r>
          </a:p>
          <a:p>
            <a:endParaRPr lang="en-US" sz="2200" dirty="0"/>
          </a:p>
        </p:txBody>
      </p:sp>
      <p:pic>
        <p:nvPicPr>
          <p:cNvPr id="18" name="Picture 17" descr="Icon&#10;&#10;Description automatically generated">
            <a:extLst>
              <a:ext uri="{FF2B5EF4-FFF2-40B4-BE49-F238E27FC236}">
                <a16:creationId xmlns:a16="http://schemas.microsoft.com/office/drawing/2014/main" id="{4F76E395-B8A3-4338-970D-0745E206E9B0}"/>
              </a:ext>
            </a:extLst>
          </p:cNvPr>
          <p:cNvPicPr>
            <a:picLocks noChangeAspect="1"/>
          </p:cNvPicPr>
          <p:nvPr/>
        </p:nvPicPr>
        <p:blipFill>
          <a:blip r:embed="rId3"/>
          <a:stretch>
            <a:fillRect/>
          </a:stretch>
        </p:blipFill>
        <p:spPr>
          <a:xfrm>
            <a:off x="6365569" y="1825625"/>
            <a:ext cx="4794862" cy="4351338"/>
          </a:xfrm>
          <a:prstGeom prst="rect">
            <a:avLst/>
          </a:prstGeom>
          <a:noFill/>
        </p:spPr>
      </p:pic>
    </p:spTree>
    <p:extLst>
      <p:ext uri="{BB962C8B-B14F-4D97-AF65-F5344CB8AC3E}">
        <p14:creationId xmlns:p14="http://schemas.microsoft.com/office/powerpoint/2010/main" val="327745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77AE62D7-0BC1-4730-8D1D-829A3FD5B897}"/>
              </a:ext>
            </a:extLst>
          </p:cNvPr>
          <p:cNvPicPr>
            <a:picLocks noChangeAspect="1"/>
          </p:cNvPicPr>
          <p:nvPr/>
        </p:nvPicPr>
        <p:blipFill>
          <a:blip r:embed="rId3"/>
          <a:stretch>
            <a:fillRect/>
          </a:stretch>
        </p:blipFill>
        <p:spPr>
          <a:xfrm>
            <a:off x="455629" y="1628561"/>
            <a:ext cx="11280742" cy="4365398"/>
          </a:xfrm>
          <a:prstGeom prst="rect">
            <a:avLst/>
          </a:prstGeom>
        </p:spPr>
      </p:pic>
      <p:sp>
        <p:nvSpPr>
          <p:cNvPr id="2" name="Title 1">
            <a:extLst>
              <a:ext uri="{FF2B5EF4-FFF2-40B4-BE49-F238E27FC236}">
                <a16:creationId xmlns:a16="http://schemas.microsoft.com/office/drawing/2014/main" id="{79806B6D-9707-47D1-B219-F80800B58EA1}"/>
              </a:ext>
            </a:extLst>
          </p:cNvPr>
          <p:cNvSpPr>
            <a:spLocks noGrp="1"/>
          </p:cNvSpPr>
          <p:nvPr>
            <p:ph type="title"/>
          </p:nvPr>
        </p:nvSpPr>
        <p:spPr>
          <a:xfrm>
            <a:off x="838199" y="1160710"/>
            <a:ext cx="10733314" cy="1550817"/>
          </a:xfrm>
        </p:spPr>
        <p:txBody>
          <a:bodyPr anchor="ctr">
            <a:normAutofit/>
          </a:bodyPr>
          <a:lstStyle/>
          <a:p>
            <a:pPr algn="ctr"/>
            <a:r>
              <a:rPr lang="en-US" sz="5200" i="1" dirty="0">
                <a:solidFill>
                  <a:schemeClr val="accent3"/>
                </a:solidFill>
              </a:rPr>
              <a:t>Acknowledgements</a:t>
            </a:r>
            <a:r>
              <a:rPr lang="en-US" sz="4000" i="1" dirty="0"/>
              <a:t> </a:t>
            </a:r>
          </a:p>
        </p:txBody>
      </p:sp>
      <p:sp>
        <p:nvSpPr>
          <p:cNvPr id="13" name="Content Placeholder 2">
            <a:extLst>
              <a:ext uri="{FF2B5EF4-FFF2-40B4-BE49-F238E27FC236}">
                <a16:creationId xmlns:a16="http://schemas.microsoft.com/office/drawing/2014/main" id="{74DC4636-BBB5-4353-8278-C0F1DD420DB8}"/>
              </a:ext>
            </a:extLst>
          </p:cNvPr>
          <p:cNvSpPr txBox="1">
            <a:spLocks/>
          </p:cNvSpPr>
          <p:nvPr/>
        </p:nvSpPr>
        <p:spPr>
          <a:xfrm>
            <a:off x="1124856" y="2983379"/>
            <a:ext cx="10159999" cy="165576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400" dirty="0"/>
              <a:t>Study participants</a:t>
            </a:r>
          </a:p>
          <a:p>
            <a:pPr marL="342900" indent="-342900"/>
            <a:r>
              <a:rPr lang="en-US" sz="2400" dirty="0"/>
              <a:t>Sisters Network: Greensboro  </a:t>
            </a:r>
          </a:p>
          <a:p>
            <a:pPr marL="342900" indent="-342900"/>
            <a:r>
              <a:rPr lang="en-US" sz="2400" dirty="0"/>
              <a:t>Research Team: </a:t>
            </a:r>
            <a:r>
              <a:rPr lang="de-DE" sz="2400" dirty="0"/>
              <a:t>Rachel Mills, Rachel Wyatt, and Pete Kellett</a:t>
            </a:r>
            <a:endParaRPr lang="en-US" sz="2400" dirty="0"/>
          </a:p>
          <a:p>
            <a:pPr marL="342900" indent="-342900"/>
            <a:r>
              <a:rPr lang="en-US" sz="2400" dirty="0"/>
              <a:t>Program directors and staff: Lauren Doyle, Randi Stewart, and Marcia Griffin</a:t>
            </a:r>
          </a:p>
        </p:txBody>
      </p:sp>
    </p:spTree>
    <p:extLst>
      <p:ext uri="{BB962C8B-B14F-4D97-AF65-F5344CB8AC3E}">
        <p14:creationId xmlns:p14="http://schemas.microsoft.com/office/powerpoint/2010/main" val="2657391705"/>
      </p:ext>
    </p:extLst>
  </p:cSld>
  <p:clrMapOvr>
    <a:masterClrMapping/>
  </p:clrMapOvr>
</p:sld>
</file>

<file path=ppt/theme/theme1.xml><?xml version="1.0" encoding="utf-8"?>
<a:theme xmlns:a="http://schemas.openxmlformats.org/drawingml/2006/main" name="UNCG Cover-Projection Slides">
  <a:themeElements>
    <a:clrScheme name="Custom 1">
      <a:dk1>
        <a:sysClr val="windowText" lastClr="000000"/>
      </a:dk1>
      <a:lt1>
        <a:sysClr val="window" lastClr="FFFFFF"/>
      </a:lt1>
      <a:dk2>
        <a:srgbClr val="0F2044"/>
      </a:dk2>
      <a:lt2>
        <a:srgbClr val="BEC0C2"/>
      </a:lt2>
      <a:accent1>
        <a:srgbClr val="FFB71B"/>
      </a:accent1>
      <a:accent2>
        <a:srgbClr val="4FC2BF"/>
      </a:accent2>
      <a:accent3>
        <a:srgbClr val="00698C"/>
      </a:accent3>
      <a:accent4>
        <a:srgbClr val="A00C30"/>
      </a:accent4>
      <a:accent5>
        <a:srgbClr val="A59C87"/>
      </a:accent5>
      <a:accent6>
        <a:srgbClr val="92D1B3"/>
      </a:accent6>
      <a:hlink>
        <a:srgbClr val="507BD8"/>
      </a:hlink>
      <a:folHlink>
        <a:srgbClr val="EDEFF0"/>
      </a:folHlink>
    </a:clrScheme>
    <a:fontScheme name="uncg-brand-2018-v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ECB62C7-43E4-49D6-897F-BE15A65DDFED}" vid="{1E8076A8-A006-499D-B1E3-070C91E6E244}"/>
    </a:ext>
  </a:extLst>
</a:theme>
</file>

<file path=ppt/theme/theme2.xml><?xml version="1.0" encoding="utf-8"?>
<a:theme xmlns:a="http://schemas.openxmlformats.org/drawingml/2006/main" name="UNCG_ End_Thank You Slides">
  <a:themeElements>
    <a:clrScheme name="Custom 1">
      <a:dk1>
        <a:sysClr val="windowText" lastClr="000000"/>
      </a:dk1>
      <a:lt1>
        <a:sysClr val="window" lastClr="FFFFFF"/>
      </a:lt1>
      <a:dk2>
        <a:srgbClr val="0F2044"/>
      </a:dk2>
      <a:lt2>
        <a:srgbClr val="BEC0C2"/>
      </a:lt2>
      <a:accent1>
        <a:srgbClr val="FFB71B"/>
      </a:accent1>
      <a:accent2>
        <a:srgbClr val="4FC2BF"/>
      </a:accent2>
      <a:accent3>
        <a:srgbClr val="00698C"/>
      </a:accent3>
      <a:accent4>
        <a:srgbClr val="A00C30"/>
      </a:accent4>
      <a:accent5>
        <a:srgbClr val="A59C87"/>
      </a:accent5>
      <a:accent6>
        <a:srgbClr val="92D1B3"/>
      </a:accent6>
      <a:hlink>
        <a:srgbClr val="507BD8"/>
      </a:hlink>
      <a:folHlink>
        <a:srgbClr val="EDEFF0"/>
      </a:folHlink>
    </a:clrScheme>
    <a:fontScheme name="uncg-brand-2018-v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ECB62C7-43E4-49D6-897F-BE15A65DDFED}" vid="{A6205726-1400-45D6-8DDD-D3C71C5BF93F}"/>
    </a:ext>
  </a:extLst>
</a:theme>
</file>

<file path=ppt/theme/theme3.xml><?xml version="1.0" encoding="utf-8"?>
<a:theme xmlns:a="http://schemas.openxmlformats.org/drawingml/2006/main" name="UNCG Navy Background">
  <a:themeElements>
    <a:clrScheme name="Custom 1">
      <a:dk1>
        <a:sysClr val="windowText" lastClr="000000"/>
      </a:dk1>
      <a:lt1>
        <a:sysClr val="window" lastClr="FFFFFF"/>
      </a:lt1>
      <a:dk2>
        <a:srgbClr val="0F2044"/>
      </a:dk2>
      <a:lt2>
        <a:srgbClr val="BEC0C2"/>
      </a:lt2>
      <a:accent1>
        <a:srgbClr val="FFB71B"/>
      </a:accent1>
      <a:accent2>
        <a:srgbClr val="4FC2BF"/>
      </a:accent2>
      <a:accent3>
        <a:srgbClr val="00698C"/>
      </a:accent3>
      <a:accent4>
        <a:srgbClr val="A00C30"/>
      </a:accent4>
      <a:accent5>
        <a:srgbClr val="A59C87"/>
      </a:accent5>
      <a:accent6>
        <a:srgbClr val="92D1B3"/>
      </a:accent6>
      <a:hlink>
        <a:srgbClr val="507BD8"/>
      </a:hlink>
      <a:folHlink>
        <a:srgbClr val="EDEFF0"/>
      </a:folHlink>
    </a:clrScheme>
    <a:fontScheme name="uncg-brand-2018-v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ECB62C7-43E4-49D6-897F-BE15A65DDFED}" vid="{E46950CF-BB60-4D79-B6C8-B17A544D2152}"/>
    </a:ext>
  </a:extLst>
</a:theme>
</file>

<file path=ppt/theme/theme4.xml><?xml version="1.0" encoding="utf-8"?>
<a:theme xmlns:a="http://schemas.openxmlformats.org/drawingml/2006/main" name="UNCG White Background">
  <a:themeElements>
    <a:clrScheme name="Custom 1">
      <a:dk1>
        <a:sysClr val="windowText" lastClr="000000"/>
      </a:dk1>
      <a:lt1>
        <a:sysClr val="window" lastClr="FFFFFF"/>
      </a:lt1>
      <a:dk2>
        <a:srgbClr val="0F2044"/>
      </a:dk2>
      <a:lt2>
        <a:srgbClr val="BEC0C2"/>
      </a:lt2>
      <a:accent1>
        <a:srgbClr val="FFB71B"/>
      </a:accent1>
      <a:accent2>
        <a:srgbClr val="4FC2BF"/>
      </a:accent2>
      <a:accent3>
        <a:srgbClr val="00698C"/>
      </a:accent3>
      <a:accent4>
        <a:srgbClr val="A00C30"/>
      </a:accent4>
      <a:accent5>
        <a:srgbClr val="A59C87"/>
      </a:accent5>
      <a:accent6>
        <a:srgbClr val="92D1B3"/>
      </a:accent6>
      <a:hlink>
        <a:srgbClr val="507BD8"/>
      </a:hlink>
      <a:folHlink>
        <a:srgbClr val="EDEFF0"/>
      </a:folHlink>
    </a:clrScheme>
    <a:fontScheme name="uncg-brand-2018-v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ECB62C7-43E4-49D6-897F-BE15A65DDFED}" vid="{14A34B68-982E-46B3-8F07-518A67D0A89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uncg-ppt-tmpl-2018-wide169-logo-bl-horiz-v2</Template>
  <TotalTime>3498</TotalTime>
  <Words>936</Words>
  <Application>Microsoft Office PowerPoint</Application>
  <PresentationFormat>Widescreen</PresentationFormat>
  <Paragraphs>68</Paragraphs>
  <Slides>10</Slides>
  <Notes>8</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10</vt:i4>
      </vt:variant>
    </vt:vector>
  </HeadingPairs>
  <TitlesOfParts>
    <vt:vector size="17" baseType="lpstr">
      <vt:lpstr>Arial</vt:lpstr>
      <vt:lpstr>Calibri</vt:lpstr>
      <vt:lpstr>Georgia</vt:lpstr>
      <vt:lpstr>UNCG Cover-Projection Slides</vt:lpstr>
      <vt:lpstr>UNCG_ End_Thank You Slides</vt:lpstr>
      <vt:lpstr>UNCG Navy Background</vt:lpstr>
      <vt:lpstr>UNCG White Background</vt:lpstr>
      <vt:lpstr>PowerPoint Presentation</vt:lpstr>
      <vt:lpstr>Purpose</vt:lpstr>
      <vt:lpstr>Expected outcomes of the study: </vt:lpstr>
      <vt:lpstr>Procedures</vt:lpstr>
      <vt:lpstr>Participant’s 1 Story:  “Everyone else can get cancer, but not me”</vt:lpstr>
      <vt:lpstr>Participant’s 2 Story: “I was destined to do what I’m doing”</vt:lpstr>
      <vt:lpstr>Thematic Analysis </vt:lpstr>
      <vt:lpstr>Discussion</vt:lpstr>
      <vt:lpstr>Acknowledgements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Janice Davis-Ketchmore</dc:creator>
  <cp:lastModifiedBy>Rebecca Cerminaro</cp:lastModifiedBy>
  <cp:revision>11</cp:revision>
  <dcterms:created xsi:type="dcterms:W3CDTF">2022-03-19T21:04:53Z</dcterms:created>
  <dcterms:modified xsi:type="dcterms:W3CDTF">2022-03-25T12:13:14Z</dcterms:modified>
</cp:coreProperties>
</file>